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Folie mittels Klicken verschieben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Format der Notizen mittels Klicken bearbeiten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8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9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EDDCC46F-293A-457C-AD81-3ADA865BC932}" type="slidenum">
              <a:rPr lang="de-DE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‹Nr.›</a:t>
            </a:fld>
            <a:endParaRPr lang="de-DE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5687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0FC6B1C-DF62-4E1B-8A1C-360BA1B057FA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3211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4F31C8B-E751-4E00-92BE-51798A32F2CE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10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254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F3DD9EB-6B3A-409A-A287-A3C2E6F37410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11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827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DA12842-CE86-47F5-8788-C589724CF0DD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12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058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4290C93-FEDD-466D-8963-B19D5A07A4A6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2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0457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BA8A6F6-7779-4171-9D9F-F14DF5178365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549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DC1FEE6-B16C-4707-A4B9-78C7F40CD78B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628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EB97F63-1967-4EEB-8F06-825A703BBEE7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5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2727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9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26BB3BD-82ED-4748-B8A6-859DB8763ACD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6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74660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73A0CEF-E4B5-47F7-B70F-EF8EAFF11F96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7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40650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0318D65-DF3F-4B69-8DED-C3FEAEBEB297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8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5253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8E57795-34B8-4C5E-9A25-44C0D8A83B7B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9</a:t>
            </a:fld>
            <a:endParaRPr lang="de-DE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767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0"/>
          <p:cNvSpPr/>
          <p:nvPr/>
        </p:nvSpPr>
        <p:spPr>
          <a:xfrm>
            <a:off x="6217920" y="-731520"/>
            <a:ext cx="4114440" cy="4114440"/>
          </a:xfrm>
          <a:prstGeom prst="ellipse">
            <a:avLst/>
          </a:prstGeom>
          <a:solidFill>
            <a:srgbClr val="1E5F8E">
              <a:alpha val="40000"/>
            </a:srgbClr>
          </a:solidFill>
          <a:ln w="12700">
            <a:solidFill>
              <a:srgbClr val="FFFFFF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" name="Shape 1"/>
          <p:cNvSpPr/>
          <p:nvPr/>
        </p:nvSpPr>
        <p:spPr>
          <a:xfrm>
            <a:off x="7132320" y="-182880"/>
            <a:ext cx="2742840" cy="2742840"/>
          </a:xfrm>
          <a:prstGeom prst="ellipse">
            <a:avLst/>
          </a:prstGeom>
          <a:solidFill>
            <a:srgbClr val="F57C28">
              <a:alpha val="30000"/>
            </a:srgbClr>
          </a:solidFill>
          <a:ln w="12700">
            <a:solidFill>
              <a:srgbClr val="FFFFFF">
                <a:alpha val="0"/>
              </a:srgb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" name="Shape 2"/>
          <p:cNvSpPr/>
          <p:nvPr/>
        </p:nvSpPr>
        <p:spPr>
          <a:xfrm>
            <a:off x="0" y="3474720"/>
            <a:ext cx="9143640" cy="5436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720" rIns="90000" bIns="972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" name="Text 3"/>
          <p:cNvSpPr/>
          <p:nvPr/>
        </p:nvSpPr>
        <p:spPr>
          <a:xfrm>
            <a:off x="548640" y="822960"/>
            <a:ext cx="8229240" cy="100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6400" b="1" u="none" strike="noStrike" spc="1001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TECHNIK </a:t>
            </a:r>
            <a:endParaRPr lang="de-DE" sz="6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" name="Text 4"/>
          <p:cNvSpPr/>
          <p:nvPr/>
        </p:nvSpPr>
        <p:spPr>
          <a:xfrm>
            <a:off x="548640" y="1874520"/>
            <a:ext cx="731484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200" b="0" i="1" u="none" strike="noStrike">
                <a:solidFill>
                  <a:srgbClr val="AECFEA"/>
                </a:solidFill>
                <a:effectLst/>
                <a:uFillTx/>
                <a:latin typeface="Calibri"/>
                <a:ea typeface="Calibri"/>
              </a:rPr>
              <a:t>Dein neues Hauptfach ab Klasse 7</a:t>
            </a:r>
            <a:endParaRPr lang="de-DE" sz="2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" name="Text 5"/>
          <p:cNvSpPr/>
          <p:nvPr/>
        </p:nvSpPr>
        <p:spPr>
          <a:xfrm>
            <a:off x="548640" y="3749040"/>
            <a:ext cx="82292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88AABB"/>
                </a:solidFill>
                <a:effectLst/>
                <a:uFillTx/>
                <a:latin typeface="Calibri"/>
                <a:ea typeface="Calibri"/>
              </a:rPr>
              <a:t>Realschule NRW  ·  Wahlpflichtfach für Klasse 6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0"/>
          <p:cNvSpPr/>
          <p:nvPr/>
        </p:nvSpPr>
        <p:spPr>
          <a:xfrm>
            <a:off x="0" y="0"/>
            <a:ext cx="9143640" cy="100548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7" name="Text 1"/>
          <p:cNvSpPr/>
          <p:nvPr/>
        </p:nvSpPr>
        <p:spPr>
          <a:xfrm>
            <a:off x="365760" y="228600"/>
            <a:ext cx="8412120" cy="54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2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⚠️  Wichtige Hinweise zur Anmeldung</a:t>
            </a:r>
            <a:endParaRPr lang="de-DE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Shape 2"/>
          <p:cNvSpPr/>
          <p:nvPr/>
        </p:nvSpPr>
        <p:spPr>
          <a:xfrm>
            <a:off x="320040" y="1143000"/>
            <a:ext cx="3885840" cy="3474360"/>
          </a:xfrm>
          <a:prstGeom prst="rect">
            <a:avLst/>
          </a:prstGeom>
          <a:solidFill>
            <a:srgbClr val="1A2E44"/>
          </a:solidFill>
          <a:ln w="12700">
            <a:solidFill>
              <a:srgbClr val="1A2E44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9" name="Text 3"/>
          <p:cNvSpPr/>
          <p:nvPr/>
        </p:nvSpPr>
        <p:spPr>
          <a:xfrm>
            <a:off x="320040" y="1234440"/>
            <a:ext cx="388584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9600" b="1" u="none" strike="noStrike">
                <a:solidFill>
                  <a:srgbClr val="F57C28"/>
                </a:solidFill>
                <a:effectLst/>
                <a:uFillTx/>
                <a:latin typeface="Arial Black"/>
                <a:ea typeface="Arial Black"/>
              </a:rPr>
              <a:t>16</a:t>
            </a:r>
            <a:endParaRPr lang="de-DE" sz="9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0" name="Text 4"/>
          <p:cNvSpPr/>
          <p:nvPr/>
        </p:nvSpPr>
        <p:spPr>
          <a:xfrm>
            <a:off x="411480" y="2606040"/>
            <a:ext cx="370296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1" u="none" strike="noStrike">
                <a:solidFill>
                  <a:srgbClr val="FFFFFF"/>
                </a:solidFill>
                <a:effectLst/>
                <a:uFillTx/>
                <a:latin typeface="Calibri Bold"/>
                <a:ea typeface="Calibri Bold"/>
              </a:rPr>
              <a:t>Plätze insgesamt</a:t>
            </a:r>
            <a:endParaRPr lang="de-DE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1" name="Shape 5"/>
          <p:cNvSpPr/>
          <p:nvPr/>
        </p:nvSpPr>
        <p:spPr>
          <a:xfrm>
            <a:off x="822960" y="3063240"/>
            <a:ext cx="2880000" cy="3636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8280" rIns="90000" bIns="-828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2" name="Text 6"/>
          <p:cNvSpPr/>
          <p:nvPr/>
        </p:nvSpPr>
        <p:spPr>
          <a:xfrm>
            <a:off x="411480" y="3154680"/>
            <a:ext cx="3702960" cy="73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rgbClr val="AECFEA"/>
                </a:solidFill>
                <a:effectLst/>
                <a:uFillTx/>
                <a:latin typeface="Calibri"/>
                <a:ea typeface="Calibri"/>
              </a:rPr>
              <a:t>für alle drei 6. Klassen zusammen</a:t>
            </a: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rgbClr val="AECFEA"/>
                </a:solidFill>
                <a:effectLst/>
                <a:uFillTx/>
                <a:latin typeface="Calibri"/>
                <a:ea typeface="Calibri"/>
              </a:rPr>
              <a:t>(ca. 90 Schülerinnen und Schüler)</a:t>
            </a: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Text 7"/>
          <p:cNvSpPr/>
          <p:nvPr/>
        </p:nvSpPr>
        <p:spPr>
          <a:xfrm>
            <a:off x="411480" y="3931920"/>
            <a:ext cx="370296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i="1" u="none" strike="noStrike">
                <a:solidFill>
                  <a:srgbClr val="88AABB"/>
                </a:solidFill>
                <a:effectLst/>
                <a:uFillTx/>
                <a:latin typeface="Calibri"/>
                <a:ea typeface="Calibri"/>
              </a:rPr>
              <a:t>Wer zuerst kommt …</a:t>
            </a: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Shape 8"/>
          <p:cNvSpPr/>
          <p:nvPr/>
        </p:nvSpPr>
        <p:spPr>
          <a:xfrm>
            <a:off x="4572000" y="1143000"/>
            <a:ext cx="4251600" cy="3474360"/>
          </a:xfrm>
          <a:prstGeom prst="rect">
            <a:avLst/>
          </a:prstGeom>
          <a:solidFill>
            <a:srgbClr val="EBF4FB"/>
          </a:solidFill>
          <a:ln w="12700">
            <a:solidFill>
              <a:srgbClr val="BBCCDD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Shape 9"/>
          <p:cNvSpPr/>
          <p:nvPr/>
        </p:nvSpPr>
        <p:spPr>
          <a:xfrm>
            <a:off x="4572000" y="1143000"/>
            <a:ext cx="4251600" cy="45684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6" name="Text 10"/>
          <p:cNvSpPr/>
          <p:nvPr/>
        </p:nvSpPr>
        <p:spPr>
          <a:xfrm>
            <a:off x="4663440" y="1143000"/>
            <a:ext cx="406872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3360" tIns="63360" rIns="63360" bIns="6336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FFFFF"/>
                </a:solidFill>
                <a:effectLst/>
                <a:uFillTx/>
                <a:latin typeface="Calibri Bold"/>
                <a:ea typeface="Calibri Bold"/>
              </a:rPr>
              <a:t>2. Wahlpflichtfach angeben!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Text 11"/>
          <p:cNvSpPr/>
          <p:nvPr/>
        </p:nvSpPr>
        <p:spPr>
          <a:xfrm>
            <a:off x="4709160" y="1737360"/>
            <a:ext cx="41112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📋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8" name="Text 12"/>
          <p:cNvSpPr/>
          <p:nvPr/>
        </p:nvSpPr>
        <p:spPr>
          <a:xfrm>
            <a:off x="5166360" y="1783080"/>
            <a:ext cx="3520080" cy="56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Du musst bei der Anmeldung IMMER auch ein 2. Wahlpflichtfach als Alternative angeben.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9" name="Text 13"/>
          <p:cNvSpPr/>
          <p:nvPr/>
        </p:nvSpPr>
        <p:spPr>
          <a:xfrm>
            <a:off x="4709160" y="2441520"/>
            <a:ext cx="41112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🔢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Text 14"/>
          <p:cNvSpPr/>
          <p:nvPr/>
        </p:nvSpPr>
        <p:spPr>
          <a:xfrm>
            <a:off x="5166360" y="2487240"/>
            <a:ext cx="3520080" cy="56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Ist Technik voll belegt, wirst du automatisch in dein 2. Wunschfach eingeteilt.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Text 15"/>
          <p:cNvSpPr/>
          <p:nvPr/>
        </p:nvSpPr>
        <p:spPr>
          <a:xfrm>
            <a:off x="4709160" y="3145680"/>
            <a:ext cx="41112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⏰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Text 16"/>
          <p:cNvSpPr/>
          <p:nvPr/>
        </p:nvSpPr>
        <p:spPr>
          <a:xfrm>
            <a:off x="5166360" y="3191400"/>
            <a:ext cx="3520080" cy="56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Bei mehr als 16 Anmeldungen werden die Plätze per Losverfahren vergeben – also unbedingt ein 2. Fach angeben!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Text 17"/>
          <p:cNvSpPr/>
          <p:nvPr/>
        </p:nvSpPr>
        <p:spPr>
          <a:xfrm>
            <a:off x="4709160" y="3849480"/>
            <a:ext cx="41112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💬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Text 18"/>
          <p:cNvSpPr/>
          <p:nvPr/>
        </p:nvSpPr>
        <p:spPr>
          <a:xfrm>
            <a:off x="5166360" y="3895200"/>
            <a:ext cx="3520080" cy="56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Bei Fragen zur Fächerwahl sprich deine Klassenlehrkraft oder die Fachkonferenz an.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 0"/>
          <p:cNvSpPr/>
          <p:nvPr/>
        </p:nvSpPr>
        <p:spPr>
          <a:xfrm>
            <a:off x="457200" y="164520"/>
            <a:ext cx="822924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600" b="1" u="none" strike="noStrike">
                <a:solidFill>
                  <a:srgbClr val="1A2E44"/>
                </a:solidFill>
                <a:effectLst/>
                <a:uFillTx/>
                <a:latin typeface="Arial Black"/>
                <a:ea typeface="Arial Black"/>
              </a:rPr>
              <a:t>Häufige Fragen</a:t>
            </a:r>
            <a:endParaRPr lang="de-DE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Shape 1"/>
          <p:cNvSpPr/>
          <p:nvPr/>
        </p:nvSpPr>
        <p:spPr>
          <a:xfrm>
            <a:off x="365760" y="777240"/>
            <a:ext cx="475200" cy="47520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17" name="Text 2"/>
          <p:cNvSpPr/>
          <p:nvPr/>
        </p:nvSpPr>
        <p:spPr>
          <a:xfrm>
            <a:off x="365760" y="777240"/>
            <a:ext cx="4752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?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Text 3"/>
          <p:cNvSpPr/>
          <p:nvPr/>
        </p:nvSpPr>
        <p:spPr>
          <a:xfrm>
            <a:off x="960120" y="795600"/>
            <a:ext cx="781776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Muss ich handwerklich begabt sein?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Text 4"/>
          <p:cNvSpPr/>
          <p:nvPr/>
        </p:nvSpPr>
        <p:spPr>
          <a:xfrm>
            <a:off x="960120" y="1124640"/>
            <a:ext cx="781776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Nein! Technik ist lernbar. Sorgfalt und Interesse zählen mehr als Vorkenntnisse.</a:t>
            </a:r>
            <a:endParaRPr lang="de-DE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Shape 5"/>
          <p:cNvSpPr/>
          <p:nvPr/>
        </p:nvSpPr>
        <p:spPr>
          <a:xfrm>
            <a:off x="365760" y="1627560"/>
            <a:ext cx="475200" cy="47520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1" name="Text 6"/>
          <p:cNvSpPr/>
          <p:nvPr/>
        </p:nvSpPr>
        <p:spPr>
          <a:xfrm>
            <a:off x="365760" y="1627560"/>
            <a:ext cx="4752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?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Text 7"/>
          <p:cNvSpPr/>
          <p:nvPr/>
        </p:nvSpPr>
        <p:spPr>
          <a:xfrm>
            <a:off x="960120" y="1645920"/>
            <a:ext cx="781776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Ist Technik nur etwas für Jungen?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Text 8"/>
          <p:cNvSpPr/>
          <p:nvPr/>
        </p:nvSpPr>
        <p:spPr>
          <a:xfrm>
            <a:off x="960120" y="1974960"/>
            <a:ext cx="781776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Absolut nicht! Mädchen sind in Technik genauso erfolgreich und gefragt.</a:t>
            </a:r>
            <a:endParaRPr lang="de-DE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Shape 9"/>
          <p:cNvSpPr/>
          <p:nvPr/>
        </p:nvSpPr>
        <p:spPr>
          <a:xfrm>
            <a:off x="365760" y="2477880"/>
            <a:ext cx="475200" cy="47520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5" name="Text 10"/>
          <p:cNvSpPr/>
          <p:nvPr/>
        </p:nvSpPr>
        <p:spPr>
          <a:xfrm>
            <a:off x="365760" y="2477880"/>
            <a:ext cx="4752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?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Text 11"/>
          <p:cNvSpPr/>
          <p:nvPr/>
        </p:nvSpPr>
        <p:spPr>
          <a:xfrm>
            <a:off x="960120" y="2496240"/>
            <a:ext cx="781776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Was brauche ich für das Fach?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Text 12"/>
          <p:cNvSpPr/>
          <p:nvPr/>
        </p:nvSpPr>
        <p:spPr>
          <a:xfrm>
            <a:off x="960120" y="2825640"/>
            <a:ext cx="781776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Neugier, Spaß am Ausprobieren und Arbeitskleidung für den Werkstattunterricht.</a:t>
            </a:r>
            <a:endParaRPr lang="de-DE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Shape 13"/>
          <p:cNvSpPr/>
          <p:nvPr/>
        </p:nvSpPr>
        <p:spPr>
          <a:xfrm>
            <a:off x="365760" y="3328560"/>
            <a:ext cx="475200" cy="47520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29" name="Text 14"/>
          <p:cNvSpPr/>
          <p:nvPr/>
        </p:nvSpPr>
        <p:spPr>
          <a:xfrm>
            <a:off x="365760" y="3328560"/>
            <a:ext cx="4752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?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Text 15"/>
          <p:cNvSpPr/>
          <p:nvPr/>
        </p:nvSpPr>
        <p:spPr>
          <a:xfrm>
            <a:off x="960120" y="3346560"/>
            <a:ext cx="781776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Was, wenn ich keinen Platz bekomme?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Text 16"/>
          <p:cNvSpPr/>
          <p:nvPr/>
        </p:nvSpPr>
        <p:spPr>
          <a:xfrm>
            <a:off x="960120" y="3675960"/>
            <a:ext cx="781776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Deshalb musst du bei der Anmeldung ein 2. Wahlpflichtfach angeben – als Absicherung.</a:t>
            </a:r>
            <a:endParaRPr lang="de-DE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Shape 17"/>
          <p:cNvSpPr/>
          <p:nvPr/>
        </p:nvSpPr>
        <p:spPr>
          <a:xfrm>
            <a:off x="365760" y="4178880"/>
            <a:ext cx="475200" cy="47520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3" name="Text 18"/>
          <p:cNvSpPr/>
          <p:nvPr/>
        </p:nvSpPr>
        <p:spPr>
          <a:xfrm>
            <a:off x="365760" y="4178880"/>
            <a:ext cx="475200" cy="4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0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?</a:t>
            </a:r>
            <a:endParaRPr lang="de-DE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Text 19"/>
          <p:cNvSpPr/>
          <p:nvPr/>
        </p:nvSpPr>
        <p:spPr>
          <a:xfrm>
            <a:off x="960120" y="4197240"/>
            <a:ext cx="781776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Wie fließt die Note in den Abschluss ein?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Text 20"/>
          <p:cNvSpPr/>
          <p:nvPr/>
        </p:nvSpPr>
        <p:spPr>
          <a:xfrm>
            <a:off x="960120" y="4526280"/>
            <a:ext cx="781776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Die Techniknote ist Teil der Abschlussnote für den Realschulabschluss (FOR).</a:t>
            </a:r>
            <a:endParaRPr lang="de-DE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0"/>
          <p:cNvSpPr/>
          <p:nvPr/>
        </p:nvSpPr>
        <p:spPr>
          <a:xfrm>
            <a:off x="1371600" y="822960"/>
            <a:ext cx="6400440" cy="3474360"/>
          </a:xfrm>
          <a:prstGeom prst="rect">
            <a:avLst/>
          </a:prstGeom>
          <a:solidFill>
            <a:srgbClr val="1A2E44">
              <a:alpha val="85000"/>
            </a:srgbClr>
          </a:solidFill>
          <a:ln w="38100">
            <a:solidFill>
              <a:srgbClr val="F57C28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7" name="Text 1"/>
          <p:cNvSpPr/>
          <p:nvPr/>
        </p:nvSpPr>
        <p:spPr>
          <a:xfrm>
            <a:off x="1554480" y="1005840"/>
            <a:ext cx="603468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6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Triff deine Entscheidung!</a:t>
            </a:r>
            <a:endParaRPr lang="de-DE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8" name="Shape 2"/>
          <p:cNvSpPr/>
          <p:nvPr/>
        </p:nvSpPr>
        <p:spPr>
          <a:xfrm>
            <a:off x="3200400" y="1664280"/>
            <a:ext cx="2742840" cy="5436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720" rIns="90000" bIns="972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39" name="Text 3"/>
          <p:cNvSpPr/>
          <p:nvPr/>
        </p:nvSpPr>
        <p:spPr>
          <a:xfrm>
            <a:off x="1554480" y="1828800"/>
            <a:ext cx="6034680" cy="77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r>
              <a:rPr lang="en-US" sz="1600" b="0" u="none" strike="noStrike">
                <a:solidFill>
                  <a:srgbClr val="AECFEA"/>
                </a:solidFill>
                <a:effectLst/>
                <a:uFillTx/>
                <a:latin typeface="Calibri"/>
                <a:ea typeface="Calibri"/>
              </a:rPr>
              <a:t>Technik ist mehr als ein Fach –</a:t>
            </a:r>
            <a:endParaRPr lang="de-DE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1" u="none" strike="noStrike">
                <a:solidFill>
                  <a:srgbClr val="AECFEA"/>
                </a:solidFill>
                <a:effectLst/>
                <a:uFillTx/>
                <a:latin typeface="Calibri"/>
                <a:ea typeface="Calibri"/>
              </a:rPr>
              <a:t>es ist eine Denk- und Arbeitsweise.</a:t>
            </a:r>
            <a:endParaRPr lang="de-DE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0" name="Text 4"/>
          <p:cNvSpPr/>
          <p:nvPr/>
        </p:nvSpPr>
        <p:spPr>
          <a:xfrm>
            <a:off x="2011680" y="2697480"/>
            <a:ext cx="5120280" cy="123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Wähle Technik, wenn du: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✔  gerne mit den Händen arbeitest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✔  Dinge verstehen und bauen willst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✔  technische Berufe im Blick hast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41" name="Text 5"/>
          <p:cNvSpPr/>
          <p:nvPr/>
        </p:nvSpPr>
        <p:spPr>
          <a:xfrm>
            <a:off x="0" y="4663440"/>
            <a:ext cx="9143640" cy="3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i="1" u="none" strike="noStrike">
                <a:solidFill>
                  <a:srgbClr val="88AABB"/>
                </a:solidFill>
                <a:effectLst/>
                <a:uFillTx/>
                <a:latin typeface="Calibri"/>
                <a:ea typeface="Calibri"/>
              </a:rPr>
              <a:t>Bei Fragen – sprich deine Fachlehrkraft an!</a:t>
            </a:r>
            <a:endParaRPr lang="de-DE" sz="1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0"/>
          <p:cNvSpPr/>
          <p:nvPr/>
        </p:nvSpPr>
        <p:spPr>
          <a:xfrm>
            <a:off x="0" y="0"/>
            <a:ext cx="3474360" cy="5143320"/>
          </a:xfrm>
          <a:prstGeom prst="rect">
            <a:avLst/>
          </a:prstGeom>
          <a:solidFill>
            <a:srgbClr val="1A2E44"/>
          </a:solidFill>
          <a:ln w="12700">
            <a:solidFill>
              <a:srgbClr val="1A2E4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" name="Text 1"/>
          <p:cNvSpPr/>
          <p:nvPr/>
        </p:nvSpPr>
        <p:spPr>
          <a:xfrm>
            <a:off x="182880" y="457200"/>
            <a:ext cx="3108600" cy="1462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0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Was ist</a:t>
            </a:r>
            <a:endParaRPr lang="de-D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0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Technik?</a:t>
            </a:r>
            <a:endParaRPr lang="de-DE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Shape 2"/>
          <p:cNvSpPr/>
          <p:nvPr/>
        </p:nvSpPr>
        <p:spPr>
          <a:xfrm>
            <a:off x="182880" y="2011680"/>
            <a:ext cx="914040" cy="6372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19080" rIns="90000" bIns="1908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" name="Text 3"/>
          <p:cNvSpPr/>
          <p:nvPr/>
        </p:nvSpPr>
        <p:spPr>
          <a:xfrm>
            <a:off x="3749040" y="274320"/>
            <a:ext cx="50288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Technik an der Realschule NRW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Shape 4"/>
          <p:cNvSpPr/>
          <p:nvPr/>
        </p:nvSpPr>
        <p:spPr>
          <a:xfrm>
            <a:off x="3749040" y="822960"/>
            <a:ext cx="5028840" cy="868320"/>
          </a:xfrm>
          <a:prstGeom prst="rect">
            <a:avLst/>
          </a:prstGeom>
          <a:solidFill>
            <a:srgbClr val="EBF4FB"/>
          </a:solidFill>
          <a:ln w="12700">
            <a:solidFill>
              <a:srgbClr val="EBF4FB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Text 5"/>
          <p:cNvSpPr/>
          <p:nvPr/>
        </p:nvSpPr>
        <p:spPr>
          <a:xfrm>
            <a:off x="3931920" y="868680"/>
            <a:ext cx="46630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⚙️  Praktisches Fach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Text 6"/>
          <p:cNvSpPr/>
          <p:nvPr/>
        </p:nvSpPr>
        <p:spPr>
          <a:xfrm>
            <a:off x="3931920" y="1207080"/>
            <a:ext cx="4663080" cy="4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Du arbeitest mit Händen und Werkzeug – sägen, bohren, bauen, löten.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Shape 7"/>
          <p:cNvSpPr/>
          <p:nvPr/>
        </p:nvSpPr>
        <p:spPr>
          <a:xfrm>
            <a:off x="3749040" y="1828800"/>
            <a:ext cx="5028840" cy="868320"/>
          </a:xfrm>
          <a:prstGeom prst="rect">
            <a:avLst/>
          </a:prstGeom>
          <a:solidFill>
            <a:srgbClr val="F0F4F7"/>
          </a:solidFill>
          <a:ln w="12700">
            <a:solidFill>
              <a:srgbClr val="EBF4FB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Text 8"/>
          <p:cNvSpPr/>
          <p:nvPr/>
        </p:nvSpPr>
        <p:spPr>
          <a:xfrm>
            <a:off x="3931920" y="1874520"/>
            <a:ext cx="46630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📐  Theorie &amp; Praxis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Text 9"/>
          <p:cNvSpPr/>
          <p:nvPr/>
        </p:nvSpPr>
        <p:spPr>
          <a:xfrm>
            <a:off x="3931920" y="2212920"/>
            <a:ext cx="4663080" cy="4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Technisches Zeichnen, Pläne lesen und eigene Projekte planen.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Shape 10"/>
          <p:cNvSpPr/>
          <p:nvPr/>
        </p:nvSpPr>
        <p:spPr>
          <a:xfrm>
            <a:off x="3749040" y="2834640"/>
            <a:ext cx="5028840" cy="868320"/>
          </a:xfrm>
          <a:prstGeom prst="rect">
            <a:avLst/>
          </a:prstGeom>
          <a:solidFill>
            <a:srgbClr val="EBF4FB"/>
          </a:solidFill>
          <a:ln w="12700">
            <a:solidFill>
              <a:srgbClr val="EBF4FB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Text 11"/>
          <p:cNvSpPr/>
          <p:nvPr/>
        </p:nvSpPr>
        <p:spPr>
          <a:xfrm>
            <a:off x="3931920" y="2880360"/>
            <a:ext cx="46630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🔬  Naturwissenschaft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Text 12"/>
          <p:cNvSpPr/>
          <p:nvPr/>
        </p:nvSpPr>
        <p:spPr>
          <a:xfrm>
            <a:off x="3931920" y="3218760"/>
            <a:ext cx="4663080" cy="4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Physikalische und chemische Grundlagen werden greifbar und sichtbar.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Shape 13"/>
          <p:cNvSpPr/>
          <p:nvPr/>
        </p:nvSpPr>
        <p:spPr>
          <a:xfrm>
            <a:off x="3749040" y="3840480"/>
            <a:ext cx="5028840" cy="868320"/>
          </a:xfrm>
          <a:prstGeom prst="rect">
            <a:avLst/>
          </a:prstGeom>
          <a:solidFill>
            <a:srgbClr val="F0F4F7"/>
          </a:solidFill>
          <a:ln w="12700">
            <a:solidFill>
              <a:srgbClr val="EBF4FB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Text 14"/>
          <p:cNvSpPr/>
          <p:nvPr/>
        </p:nvSpPr>
        <p:spPr>
          <a:xfrm>
            <a:off x="3931920" y="3886200"/>
            <a:ext cx="46630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🚀  Zukunftsfach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Text 15"/>
          <p:cNvSpPr/>
          <p:nvPr/>
        </p:nvSpPr>
        <p:spPr>
          <a:xfrm>
            <a:off x="3931920" y="4224600"/>
            <a:ext cx="4663080" cy="4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Elektronik, Automatisierung und Nachhaltigkeit – das Fach der Zukunft.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0"/>
          <p:cNvSpPr/>
          <p:nvPr/>
        </p:nvSpPr>
        <p:spPr>
          <a:xfrm>
            <a:off x="457200" y="182880"/>
            <a:ext cx="822924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600" b="1" u="none" strike="noStrike">
                <a:solidFill>
                  <a:srgbClr val="1A2E44"/>
                </a:solidFill>
                <a:effectLst/>
                <a:uFillTx/>
                <a:latin typeface="Arial Black"/>
                <a:ea typeface="Arial Black"/>
              </a:rPr>
              <a:t>Was lernst du in Technik?</a:t>
            </a:r>
            <a:endParaRPr lang="de-DE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Text 1"/>
          <p:cNvSpPr/>
          <p:nvPr/>
        </p:nvSpPr>
        <p:spPr>
          <a:xfrm>
            <a:off x="457200" y="704160"/>
            <a:ext cx="822924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i="1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Ein Überblick über die Klassen 7 bis 10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Shape 2"/>
          <p:cNvSpPr/>
          <p:nvPr/>
        </p:nvSpPr>
        <p:spPr>
          <a:xfrm>
            <a:off x="274320" y="1097280"/>
            <a:ext cx="1965600" cy="356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Shape 3"/>
          <p:cNvSpPr/>
          <p:nvPr/>
        </p:nvSpPr>
        <p:spPr>
          <a:xfrm>
            <a:off x="274320" y="1097280"/>
            <a:ext cx="1965600" cy="50256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6" name="Text 4"/>
          <p:cNvSpPr/>
          <p:nvPr/>
        </p:nvSpPr>
        <p:spPr>
          <a:xfrm>
            <a:off x="320040" y="1097280"/>
            <a:ext cx="187416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Kl. 7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Shape 5"/>
          <p:cNvSpPr/>
          <p:nvPr/>
        </p:nvSpPr>
        <p:spPr>
          <a:xfrm>
            <a:off x="384120" y="1710000"/>
            <a:ext cx="164160" cy="164160"/>
          </a:xfrm>
          <a:prstGeom prst="ellipse">
            <a:avLst/>
          </a:prstGeom>
          <a:solidFill>
            <a:srgbClr val="1E5F8E"/>
          </a:solidFill>
          <a:ln w="12700">
            <a:solidFill>
              <a:srgbClr val="1E5F8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38" name="Text 6"/>
          <p:cNvSpPr/>
          <p:nvPr/>
        </p:nvSpPr>
        <p:spPr>
          <a:xfrm>
            <a:off x="603360" y="168264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Holzbearbeitung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Shape 7"/>
          <p:cNvSpPr/>
          <p:nvPr/>
        </p:nvSpPr>
        <p:spPr>
          <a:xfrm>
            <a:off x="384120" y="2386440"/>
            <a:ext cx="164160" cy="164160"/>
          </a:xfrm>
          <a:prstGeom prst="ellipse">
            <a:avLst/>
          </a:prstGeom>
          <a:solidFill>
            <a:srgbClr val="1E5F8E"/>
          </a:solidFill>
          <a:ln w="12700">
            <a:solidFill>
              <a:srgbClr val="1E5F8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0" name="Text 8"/>
          <p:cNvSpPr/>
          <p:nvPr/>
        </p:nvSpPr>
        <p:spPr>
          <a:xfrm>
            <a:off x="603360" y="235908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Werkzeugkunde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Shape 9"/>
          <p:cNvSpPr/>
          <p:nvPr/>
        </p:nvSpPr>
        <p:spPr>
          <a:xfrm>
            <a:off x="384120" y="3063240"/>
            <a:ext cx="164160" cy="164160"/>
          </a:xfrm>
          <a:prstGeom prst="ellipse">
            <a:avLst/>
          </a:prstGeom>
          <a:solidFill>
            <a:srgbClr val="1E5F8E"/>
          </a:solidFill>
          <a:ln w="12700">
            <a:solidFill>
              <a:srgbClr val="1E5F8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2" name="Text 10"/>
          <p:cNvSpPr/>
          <p:nvPr/>
        </p:nvSpPr>
        <p:spPr>
          <a:xfrm>
            <a:off x="603360" y="303588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Bohrmasch.-Führerschein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Shape 11"/>
          <p:cNvSpPr/>
          <p:nvPr/>
        </p:nvSpPr>
        <p:spPr>
          <a:xfrm>
            <a:off x="384120" y="3740040"/>
            <a:ext cx="164160" cy="164160"/>
          </a:xfrm>
          <a:prstGeom prst="ellipse">
            <a:avLst/>
          </a:prstGeom>
          <a:solidFill>
            <a:srgbClr val="1E5F8E"/>
          </a:solidFill>
          <a:ln w="12700">
            <a:solidFill>
              <a:srgbClr val="1E5F8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4" name="Text 12"/>
          <p:cNvSpPr/>
          <p:nvPr/>
        </p:nvSpPr>
        <p:spPr>
          <a:xfrm>
            <a:off x="603360" y="371232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Grundprojekt Holz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Shape 13"/>
          <p:cNvSpPr/>
          <p:nvPr/>
        </p:nvSpPr>
        <p:spPr>
          <a:xfrm>
            <a:off x="2450520" y="1097280"/>
            <a:ext cx="1965600" cy="356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Shape 14"/>
          <p:cNvSpPr/>
          <p:nvPr/>
        </p:nvSpPr>
        <p:spPr>
          <a:xfrm>
            <a:off x="2450520" y="1097280"/>
            <a:ext cx="1965600" cy="50256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7" name="Text 15"/>
          <p:cNvSpPr/>
          <p:nvPr/>
        </p:nvSpPr>
        <p:spPr>
          <a:xfrm>
            <a:off x="2496240" y="1097280"/>
            <a:ext cx="187416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Kl. 8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Shape 16"/>
          <p:cNvSpPr/>
          <p:nvPr/>
        </p:nvSpPr>
        <p:spPr>
          <a:xfrm>
            <a:off x="2560320" y="1710000"/>
            <a:ext cx="164160" cy="164160"/>
          </a:xfrm>
          <a:prstGeom prst="ellipse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9" name="Text 17"/>
          <p:cNvSpPr/>
          <p:nvPr/>
        </p:nvSpPr>
        <p:spPr>
          <a:xfrm>
            <a:off x="2779920" y="168264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Energie &amp; Maschinen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Shape 18"/>
          <p:cNvSpPr/>
          <p:nvPr/>
        </p:nvSpPr>
        <p:spPr>
          <a:xfrm>
            <a:off x="2560320" y="2386440"/>
            <a:ext cx="164160" cy="164160"/>
          </a:xfrm>
          <a:prstGeom prst="ellipse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1" name="Text 19"/>
          <p:cNvSpPr/>
          <p:nvPr/>
        </p:nvSpPr>
        <p:spPr>
          <a:xfrm>
            <a:off x="2779920" y="235908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Herstellungsverfahren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Shape 20"/>
          <p:cNvSpPr/>
          <p:nvPr/>
        </p:nvSpPr>
        <p:spPr>
          <a:xfrm>
            <a:off x="2560320" y="3063240"/>
            <a:ext cx="164160" cy="164160"/>
          </a:xfrm>
          <a:prstGeom prst="ellipse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3" name="Text 21"/>
          <p:cNvSpPr/>
          <p:nvPr/>
        </p:nvSpPr>
        <p:spPr>
          <a:xfrm>
            <a:off x="2779920" y="303588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Löten &amp; Schaltkreise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Shape 22"/>
          <p:cNvSpPr/>
          <p:nvPr/>
        </p:nvSpPr>
        <p:spPr>
          <a:xfrm>
            <a:off x="2560320" y="3740040"/>
            <a:ext cx="164160" cy="164160"/>
          </a:xfrm>
          <a:prstGeom prst="ellipse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5" name="Text 23"/>
          <p:cNvSpPr/>
          <p:nvPr/>
        </p:nvSpPr>
        <p:spPr>
          <a:xfrm>
            <a:off x="2779920" y="371232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Projektarbeit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Shape 24"/>
          <p:cNvSpPr/>
          <p:nvPr/>
        </p:nvSpPr>
        <p:spPr>
          <a:xfrm>
            <a:off x="4626720" y="1097280"/>
            <a:ext cx="1965600" cy="356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Shape 25"/>
          <p:cNvSpPr/>
          <p:nvPr/>
        </p:nvSpPr>
        <p:spPr>
          <a:xfrm>
            <a:off x="4626720" y="1097280"/>
            <a:ext cx="1965600" cy="502560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58" name="Text 26"/>
          <p:cNvSpPr/>
          <p:nvPr/>
        </p:nvSpPr>
        <p:spPr>
          <a:xfrm>
            <a:off x="4672440" y="1097280"/>
            <a:ext cx="187416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Kl. 9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Shape 27"/>
          <p:cNvSpPr/>
          <p:nvPr/>
        </p:nvSpPr>
        <p:spPr>
          <a:xfrm>
            <a:off x="4736520" y="1710000"/>
            <a:ext cx="164160" cy="164160"/>
          </a:xfrm>
          <a:prstGeom prst="ellipse">
            <a:avLst/>
          </a:prstGeom>
          <a:solidFill>
            <a:srgbClr val="27AE60"/>
          </a:solidFill>
          <a:ln w="12700">
            <a:solidFill>
              <a:srgbClr val="27AE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0" name="Text 28"/>
          <p:cNvSpPr/>
          <p:nvPr/>
        </p:nvSpPr>
        <p:spPr>
          <a:xfrm>
            <a:off x="4956120" y="168264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Kunststoffe &amp; Werkstoffe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Shape 29"/>
          <p:cNvSpPr/>
          <p:nvPr/>
        </p:nvSpPr>
        <p:spPr>
          <a:xfrm>
            <a:off x="4736520" y="2386440"/>
            <a:ext cx="164160" cy="164160"/>
          </a:xfrm>
          <a:prstGeom prst="ellipse">
            <a:avLst/>
          </a:prstGeom>
          <a:solidFill>
            <a:srgbClr val="27AE60"/>
          </a:solidFill>
          <a:ln w="12700">
            <a:solidFill>
              <a:srgbClr val="27AE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2" name="Text 30"/>
          <p:cNvSpPr/>
          <p:nvPr/>
        </p:nvSpPr>
        <p:spPr>
          <a:xfrm>
            <a:off x="4956120" y="235908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Elektrotechnik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Shape 31"/>
          <p:cNvSpPr/>
          <p:nvPr/>
        </p:nvSpPr>
        <p:spPr>
          <a:xfrm>
            <a:off x="4736520" y="3063240"/>
            <a:ext cx="164160" cy="164160"/>
          </a:xfrm>
          <a:prstGeom prst="ellipse">
            <a:avLst/>
          </a:prstGeom>
          <a:solidFill>
            <a:srgbClr val="27AE60"/>
          </a:solidFill>
          <a:ln w="12700">
            <a:solidFill>
              <a:srgbClr val="27AE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4" name="Text 32"/>
          <p:cNvSpPr/>
          <p:nvPr/>
        </p:nvSpPr>
        <p:spPr>
          <a:xfrm>
            <a:off x="4956120" y="303588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Steuerung &amp; Regelung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Shape 33"/>
          <p:cNvSpPr/>
          <p:nvPr/>
        </p:nvSpPr>
        <p:spPr>
          <a:xfrm>
            <a:off x="4736520" y="3740040"/>
            <a:ext cx="164160" cy="164160"/>
          </a:xfrm>
          <a:prstGeom prst="ellipse">
            <a:avLst/>
          </a:prstGeom>
          <a:solidFill>
            <a:srgbClr val="27AE60"/>
          </a:solidFill>
          <a:ln w="12700">
            <a:solidFill>
              <a:srgbClr val="27AE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6" name="Text 34"/>
          <p:cNvSpPr/>
          <p:nvPr/>
        </p:nvSpPr>
        <p:spPr>
          <a:xfrm>
            <a:off x="4956120" y="371232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Mini-Projekt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Shape 35"/>
          <p:cNvSpPr/>
          <p:nvPr/>
        </p:nvSpPr>
        <p:spPr>
          <a:xfrm>
            <a:off x="6803280" y="1097280"/>
            <a:ext cx="1965600" cy="3565800"/>
          </a:xfrm>
          <a:prstGeom prst="rect">
            <a:avLst/>
          </a:prstGeom>
          <a:solidFill>
            <a:srgbClr val="FFFFFF"/>
          </a:solidFill>
          <a:ln w="12700">
            <a:solidFill>
              <a:srgbClr val="DDDDDD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Shape 36"/>
          <p:cNvSpPr/>
          <p:nvPr/>
        </p:nvSpPr>
        <p:spPr>
          <a:xfrm>
            <a:off x="6803280" y="1097280"/>
            <a:ext cx="1965600" cy="502560"/>
          </a:xfrm>
          <a:prstGeom prst="rect">
            <a:avLst/>
          </a:prstGeom>
          <a:solidFill>
            <a:srgbClr val="8E44AD"/>
          </a:solidFill>
          <a:ln w="12700">
            <a:solidFill>
              <a:srgbClr val="8E44A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69" name="Text 37"/>
          <p:cNvSpPr/>
          <p:nvPr/>
        </p:nvSpPr>
        <p:spPr>
          <a:xfrm>
            <a:off x="6849000" y="1097280"/>
            <a:ext cx="187416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Kl. 10</a:t>
            </a:r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Shape 38"/>
          <p:cNvSpPr/>
          <p:nvPr/>
        </p:nvSpPr>
        <p:spPr>
          <a:xfrm>
            <a:off x="6912720" y="1710000"/>
            <a:ext cx="164160" cy="164160"/>
          </a:xfrm>
          <a:prstGeom prst="ellipse">
            <a:avLst/>
          </a:prstGeom>
          <a:solidFill>
            <a:srgbClr val="8E44AD"/>
          </a:solidFill>
          <a:ln w="12700">
            <a:solidFill>
              <a:srgbClr val="8E44A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1" name="Text 39"/>
          <p:cNvSpPr/>
          <p:nvPr/>
        </p:nvSpPr>
        <p:spPr>
          <a:xfrm>
            <a:off x="7132320" y="168264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Automatisierung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Shape 40"/>
          <p:cNvSpPr/>
          <p:nvPr/>
        </p:nvSpPr>
        <p:spPr>
          <a:xfrm>
            <a:off x="6912720" y="2386440"/>
            <a:ext cx="164160" cy="164160"/>
          </a:xfrm>
          <a:prstGeom prst="ellipse">
            <a:avLst/>
          </a:prstGeom>
          <a:solidFill>
            <a:srgbClr val="8E44AD"/>
          </a:solidFill>
          <a:ln w="12700">
            <a:solidFill>
              <a:srgbClr val="8E44A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3" name="Text 41"/>
          <p:cNvSpPr/>
          <p:nvPr/>
        </p:nvSpPr>
        <p:spPr>
          <a:xfrm>
            <a:off x="7132320" y="235908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Abschlussprojekt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Shape 42"/>
          <p:cNvSpPr/>
          <p:nvPr/>
        </p:nvSpPr>
        <p:spPr>
          <a:xfrm>
            <a:off x="6912720" y="3063240"/>
            <a:ext cx="164160" cy="164160"/>
          </a:xfrm>
          <a:prstGeom prst="ellipse">
            <a:avLst/>
          </a:prstGeom>
          <a:solidFill>
            <a:srgbClr val="8E44AD"/>
          </a:solidFill>
          <a:ln w="12700">
            <a:solidFill>
              <a:srgbClr val="8E44A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" name="Text 43"/>
          <p:cNvSpPr/>
          <p:nvPr/>
        </p:nvSpPr>
        <p:spPr>
          <a:xfrm>
            <a:off x="7132320" y="303588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Präsentation &amp; Bewertung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6" name="Shape 44"/>
          <p:cNvSpPr/>
          <p:nvPr/>
        </p:nvSpPr>
        <p:spPr>
          <a:xfrm>
            <a:off x="6912720" y="3740040"/>
            <a:ext cx="164160" cy="164160"/>
          </a:xfrm>
          <a:prstGeom prst="ellipse">
            <a:avLst/>
          </a:prstGeom>
          <a:solidFill>
            <a:srgbClr val="8E44AD"/>
          </a:solidFill>
          <a:ln w="12700">
            <a:solidFill>
              <a:srgbClr val="8E44A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7" name="Text 45"/>
          <p:cNvSpPr/>
          <p:nvPr/>
        </p:nvSpPr>
        <p:spPr>
          <a:xfrm>
            <a:off x="7132320" y="3712320"/>
            <a:ext cx="1572480" cy="319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Fachtheorie</a:t>
            </a:r>
            <a:endParaRPr lang="de-DE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0"/>
          <p:cNvSpPr/>
          <p:nvPr/>
        </p:nvSpPr>
        <p:spPr>
          <a:xfrm>
            <a:off x="0" y="0"/>
            <a:ext cx="9143640" cy="2742840"/>
          </a:xfrm>
          <a:prstGeom prst="rect">
            <a:avLst/>
          </a:prstGeom>
          <a:solidFill>
            <a:srgbClr val="1A2E44">
              <a:alpha val="70000"/>
            </a:srgbClr>
          </a:solidFill>
          <a:ln w="12700">
            <a:solidFill>
              <a:srgbClr val="1A2E4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9" name="Text 1"/>
          <p:cNvSpPr/>
          <p:nvPr/>
        </p:nvSpPr>
        <p:spPr>
          <a:xfrm>
            <a:off x="457200" y="457200"/>
            <a:ext cx="8229240" cy="73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6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In der Werkstatt</a:t>
            </a:r>
            <a:endParaRPr lang="de-DE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0" name="Text 2"/>
          <p:cNvSpPr/>
          <p:nvPr/>
        </p:nvSpPr>
        <p:spPr>
          <a:xfrm>
            <a:off x="457200" y="1280160"/>
            <a:ext cx="8229240" cy="4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600" b="0" i="1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Hier wird gebaut, gesägt, gemessen und konstruiert!</a:t>
            </a:r>
            <a:endParaRPr lang="de-DE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Shape 3"/>
          <p:cNvSpPr/>
          <p:nvPr/>
        </p:nvSpPr>
        <p:spPr>
          <a:xfrm>
            <a:off x="274320" y="2880360"/>
            <a:ext cx="2697120" cy="2011320"/>
          </a:xfrm>
          <a:prstGeom prst="rect">
            <a:avLst/>
          </a:prstGeom>
          <a:solidFill>
            <a:srgbClr val="1E5F8E"/>
          </a:solidFill>
          <a:ln w="12700">
            <a:solidFill>
              <a:srgbClr val="1E5F8E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2" name="Text 4"/>
          <p:cNvSpPr/>
          <p:nvPr/>
        </p:nvSpPr>
        <p:spPr>
          <a:xfrm>
            <a:off x="411480" y="2944440"/>
            <a:ext cx="242280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500" b="1" u="none" strike="noStrike">
                <a:solidFill>
                  <a:srgbClr val="FFFFFF"/>
                </a:solidFill>
                <a:effectLst/>
                <a:uFillTx/>
                <a:latin typeface="Calibri Bold"/>
                <a:ea typeface="Calibri Bold"/>
              </a:rPr>
              <a:t>Werkzeuge</a:t>
            </a:r>
            <a:endParaRPr lang="de-DE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Text 5"/>
          <p:cNvSpPr/>
          <p:nvPr/>
        </p:nvSpPr>
        <p:spPr>
          <a:xfrm>
            <a:off x="411480" y="3346560"/>
            <a:ext cx="2422800" cy="14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Säge, Bohrmaschine, Feile – du lernst alle Handwerkzeuge sicher zu benutzen.</a:t>
            </a: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Shape 6"/>
          <p:cNvSpPr/>
          <p:nvPr/>
        </p:nvSpPr>
        <p:spPr>
          <a:xfrm>
            <a:off x="3182040" y="2880360"/>
            <a:ext cx="2697120" cy="201132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5" name="Text 7"/>
          <p:cNvSpPr/>
          <p:nvPr/>
        </p:nvSpPr>
        <p:spPr>
          <a:xfrm>
            <a:off x="3319200" y="2944440"/>
            <a:ext cx="242280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500" b="1" u="none" strike="noStrike">
                <a:solidFill>
                  <a:srgbClr val="FFFFFF"/>
                </a:solidFill>
                <a:effectLst/>
                <a:uFillTx/>
                <a:latin typeface="Calibri Bold"/>
                <a:ea typeface="Calibri Bold"/>
              </a:rPr>
              <a:t>Projekte</a:t>
            </a:r>
            <a:endParaRPr lang="de-DE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Text 8"/>
          <p:cNvSpPr/>
          <p:nvPr/>
        </p:nvSpPr>
        <p:spPr>
          <a:xfrm>
            <a:off x="3319200" y="3346560"/>
            <a:ext cx="2422800" cy="14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Jede Klasse plant und baut ein eigenes Werkstück – von der Idee bis zum Produkt.</a:t>
            </a: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Shape 9"/>
          <p:cNvSpPr/>
          <p:nvPr/>
        </p:nvSpPr>
        <p:spPr>
          <a:xfrm>
            <a:off x="6089760" y="2880360"/>
            <a:ext cx="2697120" cy="2011320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88" name="Text 10"/>
          <p:cNvSpPr/>
          <p:nvPr/>
        </p:nvSpPr>
        <p:spPr>
          <a:xfrm>
            <a:off x="6226920" y="2944440"/>
            <a:ext cx="242280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500" b="1" u="none" strike="noStrike">
                <a:solidFill>
                  <a:srgbClr val="FFFFFF"/>
                </a:solidFill>
                <a:effectLst/>
                <a:uFillTx/>
                <a:latin typeface="Calibri Bold"/>
                <a:ea typeface="Calibri Bold"/>
              </a:rPr>
              <a:t>Sicherheit</a:t>
            </a:r>
            <a:endParaRPr lang="de-DE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Text 11"/>
          <p:cNvSpPr/>
          <p:nvPr/>
        </p:nvSpPr>
        <p:spPr>
          <a:xfrm>
            <a:off x="6226920" y="3346560"/>
            <a:ext cx="2422800" cy="14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u="none" strike="noStrike">
                <a:solidFill>
                  <a:srgbClr val="FFFFFF"/>
                </a:solidFill>
                <a:effectLst/>
                <a:uFillTx/>
                <a:latin typeface="Calibri"/>
                <a:ea typeface="Calibri"/>
              </a:rPr>
              <a:t>Schutzkleidung, Regeln, Unfallverhütung – Sicherheit steht immer an erster Stelle.</a:t>
            </a:r>
            <a:endParaRPr lang="de-DE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0"/>
          <p:cNvSpPr/>
          <p:nvPr/>
        </p:nvSpPr>
        <p:spPr>
          <a:xfrm>
            <a:off x="457200" y="182880"/>
            <a:ext cx="822924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Spannende Themen warten auf dich!</a:t>
            </a:r>
            <a:endParaRPr lang="de-DE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1" name="Shape 1"/>
          <p:cNvSpPr/>
          <p:nvPr/>
        </p:nvSpPr>
        <p:spPr>
          <a:xfrm>
            <a:off x="320040" y="868680"/>
            <a:ext cx="2651400" cy="1782720"/>
          </a:xfrm>
          <a:prstGeom prst="rect">
            <a:avLst/>
          </a:prstGeom>
          <a:solidFill>
            <a:srgbClr val="1E5F8E">
              <a:alpha val="80000"/>
            </a:srgbClr>
          </a:solidFill>
          <a:ln w="12700">
            <a:solidFill>
              <a:srgbClr val="AECFEA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2" name="Text 2"/>
          <p:cNvSpPr/>
          <p:nvPr/>
        </p:nvSpPr>
        <p:spPr>
          <a:xfrm>
            <a:off x="429840" y="960120"/>
            <a:ext cx="243180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🪵 Holz &amp; Metall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3" name="Text 3"/>
          <p:cNvSpPr/>
          <p:nvPr/>
        </p:nvSpPr>
        <p:spPr>
          <a:xfrm>
            <a:off x="429840" y="1380600"/>
            <a:ext cx="2431800" cy="117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Werkstücke planen, messen, zuschneiden und verbinden.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4" name="Shape 4"/>
          <p:cNvSpPr/>
          <p:nvPr/>
        </p:nvSpPr>
        <p:spPr>
          <a:xfrm>
            <a:off x="3200400" y="868680"/>
            <a:ext cx="2651400" cy="1782720"/>
          </a:xfrm>
          <a:prstGeom prst="rect">
            <a:avLst/>
          </a:prstGeom>
          <a:solidFill>
            <a:srgbClr val="1E5F8E">
              <a:alpha val="80000"/>
            </a:srgbClr>
          </a:solidFill>
          <a:ln w="12700">
            <a:solidFill>
              <a:srgbClr val="AECFEA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5" name="Text 5"/>
          <p:cNvSpPr/>
          <p:nvPr/>
        </p:nvSpPr>
        <p:spPr>
          <a:xfrm>
            <a:off x="3310200" y="960120"/>
            <a:ext cx="243180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♻️ Kunststoffe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6" name="Text 6"/>
          <p:cNvSpPr/>
          <p:nvPr/>
        </p:nvSpPr>
        <p:spPr>
          <a:xfrm>
            <a:off x="3310200" y="1380600"/>
            <a:ext cx="2431800" cy="117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Welche Kunststoffe gibt es? Wie werden sie hergestellt und recycelt?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7" name="Shape 7"/>
          <p:cNvSpPr/>
          <p:nvPr/>
        </p:nvSpPr>
        <p:spPr>
          <a:xfrm>
            <a:off x="6080760" y="868680"/>
            <a:ext cx="2651400" cy="1782720"/>
          </a:xfrm>
          <a:prstGeom prst="rect">
            <a:avLst/>
          </a:prstGeom>
          <a:solidFill>
            <a:srgbClr val="1E5F8E">
              <a:alpha val="80000"/>
            </a:srgbClr>
          </a:solidFill>
          <a:ln w="12700">
            <a:solidFill>
              <a:srgbClr val="AECFEA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8" name="Text 8"/>
          <p:cNvSpPr/>
          <p:nvPr/>
        </p:nvSpPr>
        <p:spPr>
          <a:xfrm>
            <a:off x="6190560" y="960120"/>
            <a:ext cx="243180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⚡ Elektrotechnik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99" name="Text 9"/>
          <p:cNvSpPr/>
          <p:nvPr/>
        </p:nvSpPr>
        <p:spPr>
          <a:xfrm>
            <a:off x="6190560" y="1380600"/>
            <a:ext cx="2431800" cy="117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Schaltkreise bauen, Strom messen, eigene Lampen oder Schaltungen löten.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0" name="Shape 10"/>
          <p:cNvSpPr/>
          <p:nvPr/>
        </p:nvSpPr>
        <p:spPr>
          <a:xfrm>
            <a:off x="320040" y="2880360"/>
            <a:ext cx="2651400" cy="1782720"/>
          </a:xfrm>
          <a:prstGeom prst="rect">
            <a:avLst/>
          </a:prstGeom>
          <a:solidFill>
            <a:srgbClr val="1E5F8E">
              <a:alpha val="80000"/>
            </a:srgbClr>
          </a:solidFill>
          <a:ln w="12700">
            <a:solidFill>
              <a:srgbClr val="AECFEA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1" name="Text 11"/>
          <p:cNvSpPr/>
          <p:nvPr/>
        </p:nvSpPr>
        <p:spPr>
          <a:xfrm>
            <a:off x="429840" y="2971800"/>
            <a:ext cx="243180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🔧 Löten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2" name="Text 12"/>
          <p:cNvSpPr/>
          <p:nvPr/>
        </p:nvSpPr>
        <p:spPr>
          <a:xfrm>
            <a:off x="429840" y="3392280"/>
            <a:ext cx="2431800" cy="117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Eigene elektronische Schaltungen aufbauen und in Betrieb nehmen.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3" name="Shape 13"/>
          <p:cNvSpPr/>
          <p:nvPr/>
        </p:nvSpPr>
        <p:spPr>
          <a:xfrm>
            <a:off x="3200400" y="2880360"/>
            <a:ext cx="2651400" cy="1782720"/>
          </a:xfrm>
          <a:prstGeom prst="rect">
            <a:avLst/>
          </a:prstGeom>
          <a:solidFill>
            <a:srgbClr val="1E5F8E">
              <a:alpha val="80000"/>
            </a:srgbClr>
          </a:solidFill>
          <a:ln w="12700">
            <a:solidFill>
              <a:srgbClr val="AECFEA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4" name="Text 14"/>
          <p:cNvSpPr/>
          <p:nvPr/>
        </p:nvSpPr>
        <p:spPr>
          <a:xfrm>
            <a:off x="3310200" y="2971800"/>
            <a:ext cx="243180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📐 Technisches Zeichnen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 15"/>
          <p:cNvSpPr/>
          <p:nvPr/>
        </p:nvSpPr>
        <p:spPr>
          <a:xfrm>
            <a:off x="3310200" y="3392280"/>
            <a:ext cx="2431800" cy="117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Ansichten, Schnitte, Bemaßung – wie Ingenieure Ideen zu Papier bringen.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6" name="Shape 16"/>
          <p:cNvSpPr/>
          <p:nvPr/>
        </p:nvSpPr>
        <p:spPr>
          <a:xfrm>
            <a:off x="6080760" y="2880360"/>
            <a:ext cx="2651400" cy="1782720"/>
          </a:xfrm>
          <a:prstGeom prst="rect">
            <a:avLst/>
          </a:prstGeom>
          <a:solidFill>
            <a:srgbClr val="1E5F8E">
              <a:alpha val="80000"/>
            </a:srgbClr>
          </a:solidFill>
          <a:ln w="12700">
            <a:solidFill>
              <a:srgbClr val="AECFEA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Text 17"/>
          <p:cNvSpPr/>
          <p:nvPr/>
        </p:nvSpPr>
        <p:spPr>
          <a:xfrm>
            <a:off x="6190560" y="2971800"/>
            <a:ext cx="243180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🔋 Energie &amp; Umwelt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8" name="Text 18"/>
          <p:cNvSpPr/>
          <p:nvPr/>
        </p:nvSpPr>
        <p:spPr>
          <a:xfrm>
            <a:off x="6190560" y="3392280"/>
            <a:ext cx="2431800" cy="117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Erneuerbare Energien, Wirkungsgrad, Nachhaltigkeit in der Technik.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0"/>
          <p:cNvSpPr/>
          <p:nvPr/>
        </p:nvSpPr>
        <p:spPr>
          <a:xfrm>
            <a:off x="457200" y="137160"/>
            <a:ext cx="822924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u="none" strike="noStrike">
                <a:solidFill>
                  <a:srgbClr val="1A2E44"/>
                </a:solidFill>
                <a:effectLst/>
                <a:uFillTx/>
                <a:latin typeface="Arial Black"/>
                <a:ea typeface="Arial Black"/>
              </a:rPr>
              <a:t>Vom Entwurf zum fertigen Produkt</a:t>
            </a:r>
            <a:endParaRPr lang="de-DE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Text 1"/>
          <p:cNvSpPr/>
          <p:nvPr/>
        </p:nvSpPr>
        <p:spPr>
          <a:xfrm>
            <a:off x="457200" y="658440"/>
            <a:ext cx="8229240" cy="29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i="1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So läuft ein typisches Technik-Projekt ab</a:t>
            </a:r>
            <a:endParaRPr lang="de-DE" sz="13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Shape 2"/>
          <p:cNvSpPr/>
          <p:nvPr/>
        </p:nvSpPr>
        <p:spPr>
          <a:xfrm>
            <a:off x="1783080" y="1664280"/>
            <a:ext cx="338040" cy="109440"/>
          </a:xfrm>
          <a:prstGeom prst="rect">
            <a:avLst/>
          </a:prstGeom>
          <a:solidFill>
            <a:srgbClr val="AAAAAA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Shape 3"/>
          <p:cNvSpPr/>
          <p:nvPr/>
        </p:nvSpPr>
        <p:spPr>
          <a:xfrm>
            <a:off x="457200" y="1005840"/>
            <a:ext cx="1371240" cy="1371240"/>
          </a:xfrm>
          <a:prstGeom prst="ellipse">
            <a:avLst/>
          </a:prstGeom>
          <a:solidFill>
            <a:srgbClr val="1E5F8E"/>
          </a:solidFill>
          <a:ln w="12700">
            <a:solidFill>
              <a:srgbClr val="1E5F8E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3" name="Text 4"/>
          <p:cNvSpPr/>
          <p:nvPr/>
        </p:nvSpPr>
        <p:spPr>
          <a:xfrm>
            <a:off x="457200" y="1005840"/>
            <a:ext cx="137124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1</a:t>
            </a:r>
            <a:endParaRPr lang="de-DE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 5"/>
          <p:cNvSpPr/>
          <p:nvPr/>
        </p:nvSpPr>
        <p:spPr>
          <a:xfrm>
            <a:off x="411480" y="2468880"/>
            <a:ext cx="146268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Idee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Text 6"/>
          <p:cNvSpPr/>
          <p:nvPr/>
        </p:nvSpPr>
        <p:spPr>
          <a:xfrm>
            <a:off x="411480" y="2871360"/>
            <a:ext cx="146268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Problem erkennen, Ziel festlegen</a:t>
            </a:r>
            <a:endParaRPr lang="de-DE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Shape 7"/>
          <p:cNvSpPr/>
          <p:nvPr/>
        </p:nvSpPr>
        <p:spPr>
          <a:xfrm>
            <a:off x="3447360" y="1664280"/>
            <a:ext cx="338040" cy="109440"/>
          </a:xfrm>
          <a:prstGeom prst="rect">
            <a:avLst/>
          </a:prstGeom>
          <a:solidFill>
            <a:srgbClr val="AAAAAA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Shape 8"/>
          <p:cNvSpPr/>
          <p:nvPr/>
        </p:nvSpPr>
        <p:spPr>
          <a:xfrm>
            <a:off x="2121480" y="1005840"/>
            <a:ext cx="1371240" cy="1371240"/>
          </a:xfrm>
          <a:prstGeom prst="ellipse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8" name="Text 9"/>
          <p:cNvSpPr/>
          <p:nvPr/>
        </p:nvSpPr>
        <p:spPr>
          <a:xfrm>
            <a:off x="2121480" y="1005840"/>
            <a:ext cx="137124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2</a:t>
            </a:r>
            <a:endParaRPr lang="de-DE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9" name="Text 10"/>
          <p:cNvSpPr/>
          <p:nvPr/>
        </p:nvSpPr>
        <p:spPr>
          <a:xfrm>
            <a:off x="2075760" y="2468880"/>
            <a:ext cx="146268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Planung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Text 11"/>
          <p:cNvSpPr/>
          <p:nvPr/>
        </p:nvSpPr>
        <p:spPr>
          <a:xfrm>
            <a:off x="2075760" y="2871360"/>
            <a:ext cx="146268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Skizzen, Zeichnungen, Materialliste</a:t>
            </a:r>
            <a:endParaRPr lang="de-DE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Shape 12"/>
          <p:cNvSpPr/>
          <p:nvPr/>
        </p:nvSpPr>
        <p:spPr>
          <a:xfrm>
            <a:off x="5111640" y="1664280"/>
            <a:ext cx="338040" cy="109440"/>
          </a:xfrm>
          <a:prstGeom prst="rect">
            <a:avLst/>
          </a:prstGeom>
          <a:solidFill>
            <a:srgbClr val="AAAAAA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Shape 13"/>
          <p:cNvSpPr/>
          <p:nvPr/>
        </p:nvSpPr>
        <p:spPr>
          <a:xfrm>
            <a:off x="3785760" y="1005840"/>
            <a:ext cx="1371240" cy="1371240"/>
          </a:xfrm>
          <a:prstGeom prst="ellipse">
            <a:avLst/>
          </a:prstGeom>
          <a:solidFill>
            <a:srgbClr val="27AE60"/>
          </a:solidFill>
          <a:ln w="12700">
            <a:solidFill>
              <a:srgbClr val="27AE60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3" name="Text 14"/>
          <p:cNvSpPr/>
          <p:nvPr/>
        </p:nvSpPr>
        <p:spPr>
          <a:xfrm>
            <a:off x="3785760" y="1005840"/>
            <a:ext cx="137124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3</a:t>
            </a:r>
            <a:endParaRPr lang="de-DE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Text 15"/>
          <p:cNvSpPr/>
          <p:nvPr/>
        </p:nvSpPr>
        <p:spPr>
          <a:xfrm>
            <a:off x="3740040" y="2468880"/>
            <a:ext cx="146268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Herstellung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Text 16"/>
          <p:cNvSpPr/>
          <p:nvPr/>
        </p:nvSpPr>
        <p:spPr>
          <a:xfrm>
            <a:off x="3740040" y="2871360"/>
            <a:ext cx="146268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Werkzeuge einsetzen, bauen, löten</a:t>
            </a:r>
            <a:endParaRPr lang="de-DE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Shape 17"/>
          <p:cNvSpPr/>
          <p:nvPr/>
        </p:nvSpPr>
        <p:spPr>
          <a:xfrm>
            <a:off x="6775560" y="1664280"/>
            <a:ext cx="338040" cy="109440"/>
          </a:xfrm>
          <a:prstGeom prst="rect">
            <a:avLst/>
          </a:prstGeom>
          <a:solidFill>
            <a:srgbClr val="AAAAAA"/>
          </a:solidFill>
          <a:ln w="12700">
            <a:solidFill>
              <a:srgbClr val="AAAAAA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Shape 18"/>
          <p:cNvSpPr/>
          <p:nvPr/>
        </p:nvSpPr>
        <p:spPr>
          <a:xfrm>
            <a:off x="5449680" y="1005840"/>
            <a:ext cx="1371240" cy="1371240"/>
          </a:xfrm>
          <a:prstGeom prst="ellipse">
            <a:avLst/>
          </a:prstGeom>
          <a:solidFill>
            <a:srgbClr val="8E44AD"/>
          </a:solidFill>
          <a:ln w="12700">
            <a:solidFill>
              <a:srgbClr val="8E44AD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Text 19"/>
          <p:cNvSpPr/>
          <p:nvPr/>
        </p:nvSpPr>
        <p:spPr>
          <a:xfrm>
            <a:off x="5449680" y="1005840"/>
            <a:ext cx="137124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4</a:t>
            </a:r>
            <a:endParaRPr lang="de-DE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Text 20"/>
          <p:cNvSpPr/>
          <p:nvPr/>
        </p:nvSpPr>
        <p:spPr>
          <a:xfrm>
            <a:off x="5403960" y="2468880"/>
            <a:ext cx="146268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Prüfung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0" name="Text 21"/>
          <p:cNvSpPr/>
          <p:nvPr/>
        </p:nvSpPr>
        <p:spPr>
          <a:xfrm>
            <a:off x="5403960" y="2871360"/>
            <a:ext cx="146268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Testen, messen, verbessern</a:t>
            </a:r>
            <a:endParaRPr lang="de-DE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1" name="Shape 22"/>
          <p:cNvSpPr/>
          <p:nvPr/>
        </p:nvSpPr>
        <p:spPr>
          <a:xfrm>
            <a:off x="7113960" y="1005840"/>
            <a:ext cx="1371240" cy="1371240"/>
          </a:xfrm>
          <a:prstGeom prst="ellipse">
            <a:avLst/>
          </a:prstGeom>
          <a:solidFill>
            <a:srgbClr val="C0392B"/>
          </a:solidFill>
          <a:ln w="12700">
            <a:solidFill>
              <a:srgbClr val="C0392B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2" name="Text 23"/>
          <p:cNvSpPr/>
          <p:nvPr/>
        </p:nvSpPr>
        <p:spPr>
          <a:xfrm>
            <a:off x="7113960" y="1005840"/>
            <a:ext cx="1371240" cy="137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3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5</a:t>
            </a:r>
            <a:endParaRPr lang="de-DE" sz="3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Text 24"/>
          <p:cNvSpPr/>
          <p:nvPr/>
        </p:nvSpPr>
        <p:spPr>
          <a:xfrm>
            <a:off x="7068240" y="2468880"/>
            <a:ext cx="146268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Präsentation</a:t>
            </a:r>
            <a:endParaRPr lang="de-DE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4" name="Text 25"/>
          <p:cNvSpPr/>
          <p:nvPr/>
        </p:nvSpPr>
        <p:spPr>
          <a:xfrm>
            <a:off x="7068240" y="2871360"/>
            <a:ext cx="1462680" cy="63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u="none" strike="noStrike">
                <a:solidFill>
                  <a:srgbClr val="546E7A"/>
                </a:solidFill>
                <a:effectLst/>
                <a:uFillTx/>
                <a:latin typeface="Calibri"/>
                <a:ea typeface="Calibri"/>
              </a:rPr>
              <a:t>Ergebnis vorstellen und bewerten</a:t>
            </a:r>
            <a:endParaRPr lang="de-DE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0"/>
          <p:cNvSpPr/>
          <p:nvPr/>
        </p:nvSpPr>
        <p:spPr>
          <a:xfrm>
            <a:off x="457200" y="137160"/>
            <a:ext cx="822924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4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Was ihr in Technik bauen könnt</a:t>
            </a:r>
            <a:endParaRPr lang="de-DE" sz="2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6" name="Text 1"/>
          <p:cNvSpPr/>
          <p:nvPr/>
        </p:nvSpPr>
        <p:spPr>
          <a:xfrm>
            <a:off x="457200" y="658440"/>
            <a:ext cx="8229240" cy="27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i="1" u="none" strike="noStrike">
                <a:solidFill>
                  <a:srgbClr val="AECFEA"/>
                </a:solidFill>
                <a:effectLst/>
                <a:uFillTx/>
                <a:latin typeface="Calibri"/>
                <a:ea typeface="Calibri"/>
              </a:rPr>
              <a:t>Projektideen aus dem Technikunterricht – Klasse 7 bis 10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37" name="Image 0" descr="preencoded.png"/>
          <p:cNvPicPr/>
          <p:nvPr/>
        </p:nvPicPr>
        <p:blipFill>
          <a:blip r:embed="rId3"/>
          <a:stretch/>
        </p:blipFill>
        <p:spPr>
          <a:xfrm>
            <a:off x="255960" y="1005840"/>
            <a:ext cx="4096080" cy="187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8" name="Shape 2"/>
          <p:cNvSpPr/>
          <p:nvPr/>
        </p:nvSpPr>
        <p:spPr>
          <a:xfrm>
            <a:off x="255960" y="1005840"/>
            <a:ext cx="4096080" cy="1874160"/>
          </a:xfrm>
          <a:prstGeom prst="rect">
            <a:avLst/>
          </a:prstGeom>
          <a:solidFill>
            <a:srgbClr val="000000">
              <a:alpha val="45000"/>
            </a:srgbClr>
          </a:solidFill>
          <a:ln w="254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9" name="Shape 3"/>
          <p:cNvSpPr/>
          <p:nvPr/>
        </p:nvSpPr>
        <p:spPr>
          <a:xfrm>
            <a:off x="255960" y="2057400"/>
            <a:ext cx="4096080" cy="82260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0" name="Shape 4"/>
          <p:cNvSpPr/>
          <p:nvPr/>
        </p:nvSpPr>
        <p:spPr>
          <a:xfrm>
            <a:off x="255960" y="2057400"/>
            <a:ext cx="63720" cy="822600"/>
          </a:xfrm>
          <a:prstGeom prst="rect">
            <a:avLst/>
          </a:prstGeom>
          <a:solidFill>
            <a:srgbClr val="F57C28"/>
          </a:solidFill>
          <a:ln w="12700">
            <a:solidFill>
              <a:srgbClr val="F57C28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1" name="Text 5"/>
          <p:cNvSpPr/>
          <p:nvPr/>
        </p:nvSpPr>
        <p:spPr>
          <a:xfrm>
            <a:off x="420480" y="2094120"/>
            <a:ext cx="3867480" cy="3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🪵  Holzprojekte  (Kl. 7)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2" name="Text 6"/>
          <p:cNvSpPr/>
          <p:nvPr/>
        </p:nvSpPr>
        <p:spPr>
          <a:xfrm>
            <a:off x="420480" y="2423160"/>
            <a:ext cx="386748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i="1" u="none" strike="noStrike">
                <a:solidFill>
                  <a:srgbClr val="DDDDDD"/>
                </a:solidFill>
                <a:effectLst/>
                <a:uFillTx/>
                <a:latin typeface="Calibri"/>
                <a:ea typeface="Calibri"/>
              </a:rPr>
              <a:t>Fahrzeuge &amp; Tiere aus Holz  ·  Spielzeug &amp; Puzzle  ·  Smartphone-Ständer</a:t>
            </a:r>
            <a:endParaRPr lang="de-DE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43" name="Image 1" descr="preencoded.png"/>
          <p:cNvPicPr/>
          <p:nvPr/>
        </p:nvPicPr>
        <p:blipFill>
          <a:blip r:embed="rId4"/>
          <a:stretch/>
        </p:blipFill>
        <p:spPr>
          <a:xfrm>
            <a:off x="4800600" y="1005840"/>
            <a:ext cx="4096080" cy="187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Shape 7"/>
          <p:cNvSpPr/>
          <p:nvPr/>
        </p:nvSpPr>
        <p:spPr>
          <a:xfrm>
            <a:off x="4800600" y="1005840"/>
            <a:ext cx="4096080" cy="1874160"/>
          </a:xfrm>
          <a:prstGeom prst="rect">
            <a:avLst/>
          </a:prstGeom>
          <a:solidFill>
            <a:srgbClr val="000000">
              <a:alpha val="45000"/>
            </a:srgbClr>
          </a:solidFill>
          <a:ln w="25400">
            <a:solidFill>
              <a:srgbClr val="1E8F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5" name="Shape 8"/>
          <p:cNvSpPr/>
          <p:nvPr/>
        </p:nvSpPr>
        <p:spPr>
          <a:xfrm>
            <a:off x="4800600" y="2057400"/>
            <a:ext cx="4096080" cy="82260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1E8F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6" name="Shape 9"/>
          <p:cNvSpPr/>
          <p:nvPr/>
        </p:nvSpPr>
        <p:spPr>
          <a:xfrm>
            <a:off x="4800600" y="2057400"/>
            <a:ext cx="63720" cy="822600"/>
          </a:xfrm>
          <a:prstGeom prst="rect">
            <a:avLst/>
          </a:prstGeom>
          <a:solidFill>
            <a:srgbClr val="1E8FC0"/>
          </a:solidFill>
          <a:ln w="12700">
            <a:solidFill>
              <a:srgbClr val="1E8F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7" name="Text 10"/>
          <p:cNvSpPr/>
          <p:nvPr/>
        </p:nvSpPr>
        <p:spPr>
          <a:xfrm>
            <a:off x="4965120" y="2094120"/>
            <a:ext cx="3867480" cy="3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🔧  Löten &amp; Metall  (Kl. 8)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48" name="Text 11"/>
          <p:cNvSpPr/>
          <p:nvPr/>
        </p:nvSpPr>
        <p:spPr>
          <a:xfrm>
            <a:off x="4965120" y="2423160"/>
            <a:ext cx="386748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i="1" u="none" strike="noStrike">
                <a:solidFill>
                  <a:srgbClr val="DDDDDD"/>
                </a:solidFill>
                <a:effectLst/>
                <a:uFillTx/>
                <a:latin typeface="Calibri"/>
                <a:ea typeface="Calibri"/>
              </a:rPr>
              <a:t>Gelötete Metallmodelle  ·  Hochrad aus Draht  ·  Verbindungstechnik</a:t>
            </a:r>
            <a:endParaRPr lang="de-DE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49" name="Image 2" descr="preencoded.png"/>
          <p:cNvPicPr/>
          <p:nvPr/>
        </p:nvPicPr>
        <p:blipFill>
          <a:blip r:embed="rId5"/>
          <a:stretch/>
        </p:blipFill>
        <p:spPr>
          <a:xfrm>
            <a:off x="255960" y="3017520"/>
            <a:ext cx="4096080" cy="187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0" name="Shape 12"/>
          <p:cNvSpPr/>
          <p:nvPr/>
        </p:nvSpPr>
        <p:spPr>
          <a:xfrm>
            <a:off x="255960" y="3017520"/>
            <a:ext cx="4096080" cy="1874160"/>
          </a:xfrm>
          <a:prstGeom prst="rect">
            <a:avLst/>
          </a:prstGeom>
          <a:solidFill>
            <a:srgbClr val="000000">
              <a:alpha val="45000"/>
            </a:srgbClr>
          </a:solidFill>
          <a:ln w="25400">
            <a:solidFill>
              <a:srgbClr val="9B59B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1" name="Shape 13"/>
          <p:cNvSpPr/>
          <p:nvPr/>
        </p:nvSpPr>
        <p:spPr>
          <a:xfrm>
            <a:off x="255960" y="4069080"/>
            <a:ext cx="4096080" cy="82260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9B59B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2" name="Shape 14"/>
          <p:cNvSpPr/>
          <p:nvPr/>
        </p:nvSpPr>
        <p:spPr>
          <a:xfrm>
            <a:off x="255960" y="4069080"/>
            <a:ext cx="63720" cy="822600"/>
          </a:xfrm>
          <a:prstGeom prst="rect">
            <a:avLst/>
          </a:prstGeom>
          <a:solidFill>
            <a:srgbClr val="9B59B6"/>
          </a:solidFill>
          <a:ln w="12700">
            <a:solidFill>
              <a:srgbClr val="9B59B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3" name="Text 15"/>
          <p:cNvSpPr/>
          <p:nvPr/>
        </p:nvSpPr>
        <p:spPr>
          <a:xfrm>
            <a:off x="420480" y="4105800"/>
            <a:ext cx="3867480" cy="3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🏆  Projektarbeit  (Kl. 10)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4" name="Text 16"/>
          <p:cNvSpPr/>
          <p:nvPr/>
        </p:nvSpPr>
        <p:spPr>
          <a:xfrm>
            <a:off x="420480" y="4434840"/>
            <a:ext cx="386748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i="1" u="none" strike="noStrike">
                <a:solidFill>
                  <a:srgbClr val="DDDDDD"/>
                </a:solidFill>
                <a:effectLst/>
                <a:uFillTx/>
                <a:latin typeface="Calibri"/>
                <a:ea typeface="Calibri"/>
              </a:rPr>
              <a:t>Eigenständiges Projekt  ·  Von der Idee zum fertigen Produkt  ·  Präsentation &amp; Bewertung</a:t>
            </a:r>
            <a:endParaRPr lang="de-DE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pic>
        <p:nvPicPr>
          <p:cNvPr id="155" name="Image 3" descr="preencoded.png"/>
          <p:cNvPicPr/>
          <p:nvPr/>
        </p:nvPicPr>
        <p:blipFill>
          <a:blip r:embed="rId6"/>
          <a:stretch/>
        </p:blipFill>
        <p:spPr>
          <a:xfrm>
            <a:off x="4800600" y="3017520"/>
            <a:ext cx="4096080" cy="187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6" name="Shape 17"/>
          <p:cNvSpPr/>
          <p:nvPr/>
        </p:nvSpPr>
        <p:spPr>
          <a:xfrm>
            <a:off x="4800600" y="3017520"/>
            <a:ext cx="4096080" cy="1874160"/>
          </a:xfrm>
          <a:prstGeom prst="rect">
            <a:avLst/>
          </a:prstGeom>
          <a:solidFill>
            <a:srgbClr val="000000">
              <a:alpha val="45000"/>
            </a:srgbClr>
          </a:solidFill>
          <a:ln w="25400">
            <a:solidFill>
              <a:srgbClr val="27AE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7" name="Shape 18"/>
          <p:cNvSpPr/>
          <p:nvPr/>
        </p:nvSpPr>
        <p:spPr>
          <a:xfrm>
            <a:off x="4800600" y="4069080"/>
            <a:ext cx="4096080" cy="822600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27AE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8" name="Shape 19"/>
          <p:cNvSpPr/>
          <p:nvPr/>
        </p:nvSpPr>
        <p:spPr>
          <a:xfrm>
            <a:off x="4800600" y="4069080"/>
            <a:ext cx="63720" cy="822600"/>
          </a:xfrm>
          <a:prstGeom prst="rect">
            <a:avLst/>
          </a:prstGeom>
          <a:solidFill>
            <a:srgbClr val="27AE60"/>
          </a:solidFill>
          <a:ln w="12700">
            <a:solidFill>
              <a:srgbClr val="27AE6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59" name="Text 20"/>
          <p:cNvSpPr/>
          <p:nvPr/>
        </p:nvSpPr>
        <p:spPr>
          <a:xfrm>
            <a:off x="4965120" y="4105800"/>
            <a:ext cx="3867480" cy="3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♻️  Kunststoffprojekte  (Kl. 9)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0" name="Text 21"/>
          <p:cNvSpPr/>
          <p:nvPr/>
        </p:nvSpPr>
        <p:spPr>
          <a:xfrm>
            <a:off x="4965120" y="4434840"/>
            <a:ext cx="3867480" cy="3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000" b="0" i="1" u="none" strike="noStrike">
                <a:solidFill>
                  <a:srgbClr val="DDDDDD"/>
                </a:solidFill>
                <a:effectLst/>
                <a:uFillTx/>
                <a:latin typeface="Calibri"/>
                <a:ea typeface="Calibri"/>
              </a:rPr>
              <a:t>Acrylglas &amp; Licht  ·  Biegetechnik  ·  LED-Beleuchtung</a:t>
            </a:r>
            <a:endParaRPr lang="de-DE" sz="10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0"/>
          <p:cNvSpPr/>
          <p:nvPr/>
        </p:nvSpPr>
        <p:spPr>
          <a:xfrm>
            <a:off x="0" y="0"/>
            <a:ext cx="4114440" cy="5143320"/>
          </a:xfrm>
          <a:prstGeom prst="rect">
            <a:avLst/>
          </a:prstGeom>
          <a:solidFill>
            <a:srgbClr val="1A2E44">
              <a:alpha val="80000"/>
            </a:srgbClr>
          </a:solidFill>
          <a:ln w="12700">
            <a:solidFill>
              <a:srgbClr val="1A2E44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62" name="Text 1"/>
          <p:cNvSpPr/>
          <p:nvPr/>
        </p:nvSpPr>
        <p:spPr>
          <a:xfrm>
            <a:off x="274320" y="457200"/>
            <a:ext cx="3474360" cy="182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Warum</a:t>
            </a:r>
            <a:endParaRPr lang="de-DE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Technik</a:t>
            </a:r>
            <a:endParaRPr lang="de-DE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wählen?</a:t>
            </a:r>
            <a:endParaRPr lang="de-DE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Text 2"/>
          <p:cNvSpPr/>
          <p:nvPr/>
        </p:nvSpPr>
        <p:spPr>
          <a:xfrm>
            <a:off x="4389120" y="182880"/>
            <a:ext cx="4571640" cy="411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700" b="1" u="none" strike="noStrike">
                <a:solidFill>
                  <a:srgbClr val="1A2E44"/>
                </a:solidFill>
                <a:effectLst/>
                <a:uFillTx/>
                <a:latin typeface="Calibri Bold"/>
                <a:ea typeface="Calibri Bold"/>
              </a:rPr>
              <a:t>Gute Gründe für Technik:</a:t>
            </a:r>
            <a:endParaRPr lang="de-DE" sz="17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Shape 3"/>
          <p:cNvSpPr/>
          <p:nvPr/>
        </p:nvSpPr>
        <p:spPr>
          <a:xfrm>
            <a:off x="4389120" y="685800"/>
            <a:ext cx="4434480" cy="594000"/>
          </a:xfrm>
          <a:prstGeom prst="rect">
            <a:avLst/>
          </a:prstGeom>
          <a:solidFill>
            <a:srgbClr val="EBF4FB"/>
          </a:solidFill>
          <a:ln w="12700">
            <a:solidFill>
              <a:srgbClr val="DDDD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Text 4"/>
          <p:cNvSpPr/>
          <p:nvPr/>
        </p:nvSpPr>
        <p:spPr>
          <a:xfrm>
            <a:off x="4572000" y="731520"/>
            <a:ext cx="416016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🛠️  Du baust eigene Werkstücke und siehst sofort dein Ergebnis.</a:t>
            </a:r>
            <a:endParaRPr lang="de-DE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Shape 5"/>
          <p:cNvSpPr/>
          <p:nvPr/>
        </p:nvSpPr>
        <p:spPr>
          <a:xfrm>
            <a:off x="4389120" y="1398960"/>
            <a:ext cx="4434480" cy="594000"/>
          </a:xfrm>
          <a:prstGeom prst="rect">
            <a:avLst/>
          </a:prstGeom>
          <a:solidFill>
            <a:srgbClr val="F0F4F7"/>
          </a:solidFill>
          <a:ln w="12700">
            <a:solidFill>
              <a:srgbClr val="DDDD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7" name="Text 6"/>
          <p:cNvSpPr/>
          <p:nvPr/>
        </p:nvSpPr>
        <p:spPr>
          <a:xfrm>
            <a:off x="4572000" y="1444680"/>
            <a:ext cx="416016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🧠  Kreatives und technisches Denken werden gleichzeitig gefördert.</a:t>
            </a:r>
            <a:endParaRPr lang="de-DE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Shape 7"/>
          <p:cNvSpPr/>
          <p:nvPr/>
        </p:nvSpPr>
        <p:spPr>
          <a:xfrm>
            <a:off x="4389120" y="2112120"/>
            <a:ext cx="4434480" cy="594000"/>
          </a:xfrm>
          <a:prstGeom prst="rect">
            <a:avLst/>
          </a:prstGeom>
          <a:solidFill>
            <a:srgbClr val="EBF4FB"/>
          </a:solidFill>
          <a:ln w="12700">
            <a:solidFill>
              <a:srgbClr val="DDDD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9" name="Text 8"/>
          <p:cNvSpPr/>
          <p:nvPr/>
        </p:nvSpPr>
        <p:spPr>
          <a:xfrm>
            <a:off x="4572000" y="2157840"/>
            <a:ext cx="416016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📊  Keine reine Theorie – Mathematik und Physik werden angewendet.</a:t>
            </a:r>
            <a:endParaRPr lang="de-DE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0" name="Shape 9"/>
          <p:cNvSpPr/>
          <p:nvPr/>
        </p:nvSpPr>
        <p:spPr>
          <a:xfrm>
            <a:off x="4389120" y="2825640"/>
            <a:ext cx="4434480" cy="594000"/>
          </a:xfrm>
          <a:prstGeom prst="rect">
            <a:avLst/>
          </a:prstGeom>
          <a:solidFill>
            <a:srgbClr val="F0F4F7"/>
          </a:solidFill>
          <a:ln w="12700">
            <a:solidFill>
              <a:srgbClr val="DDDD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Text 10"/>
          <p:cNvSpPr/>
          <p:nvPr/>
        </p:nvSpPr>
        <p:spPr>
          <a:xfrm>
            <a:off x="4572000" y="2871360"/>
            <a:ext cx="416016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🤝  Teamarbeit und Eigenverantwortung sind Kern jedes Projekts.</a:t>
            </a:r>
            <a:endParaRPr lang="de-DE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Shape 11"/>
          <p:cNvSpPr/>
          <p:nvPr/>
        </p:nvSpPr>
        <p:spPr>
          <a:xfrm>
            <a:off x="4389120" y="3538800"/>
            <a:ext cx="4434480" cy="594000"/>
          </a:xfrm>
          <a:prstGeom prst="rect">
            <a:avLst/>
          </a:prstGeom>
          <a:solidFill>
            <a:srgbClr val="EBF4FB"/>
          </a:solidFill>
          <a:ln w="12700">
            <a:solidFill>
              <a:srgbClr val="DDDD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3" name="Text 12"/>
          <p:cNvSpPr/>
          <p:nvPr/>
        </p:nvSpPr>
        <p:spPr>
          <a:xfrm>
            <a:off x="4572000" y="3584520"/>
            <a:ext cx="416016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🎓  Hervorragende Vorbereitung auf technische Ausbildungsberufe.</a:t>
            </a:r>
            <a:endParaRPr lang="de-DE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4" name="Shape 13"/>
          <p:cNvSpPr/>
          <p:nvPr/>
        </p:nvSpPr>
        <p:spPr>
          <a:xfrm>
            <a:off x="4389120" y="4251960"/>
            <a:ext cx="4434480" cy="594000"/>
          </a:xfrm>
          <a:prstGeom prst="rect">
            <a:avLst/>
          </a:prstGeom>
          <a:solidFill>
            <a:srgbClr val="F0F4F7"/>
          </a:solidFill>
          <a:ln w="12700">
            <a:solidFill>
              <a:srgbClr val="DDDDDD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Text 14"/>
          <p:cNvSpPr/>
          <p:nvPr/>
        </p:nvSpPr>
        <p:spPr>
          <a:xfrm>
            <a:off x="4572000" y="4297680"/>
            <a:ext cx="416016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50" b="0" u="none" strike="noStrike">
                <a:solidFill>
                  <a:srgbClr val="1A2E44"/>
                </a:solidFill>
                <a:effectLst/>
                <a:uFillTx/>
                <a:latin typeface="Calibri"/>
                <a:ea typeface="Calibri"/>
              </a:rPr>
              <a:t>🔧  Handwerkliches Geschick wird zur Stärke ausgebaut.</a:t>
            </a:r>
            <a:endParaRPr lang="de-DE" sz="11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 0"/>
          <p:cNvSpPr/>
          <p:nvPr/>
        </p:nvSpPr>
        <p:spPr>
          <a:xfrm>
            <a:off x="457200" y="164520"/>
            <a:ext cx="8229240" cy="502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2600" b="1" u="none" strike="noStrike">
                <a:solidFill>
                  <a:srgbClr val="FFFFFF"/>
                </a:solidFill>
                <a:effectLst/>
                <a:uFillTx/>
                <a:latin typeface="Arial Black"/>
                <a:ea typeface="Arial Black"/>
              </a:rPr>
              <a:t>Technik öffnet Türen!</a:t>
            </a:r>
            <a:endParaRPr lang="de-DE" sz="2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7" name="Text 1"/>
          <p:cNvSpPr/>
          <p:nvPr/>
        </p:nvSpPr>
        <p:spPr>
          <a:xfrm>
            <a:off x="457200" y="685800"/>
            <a:ext cx="8229240" cy="29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0" i="1" u="none" strike="noStrike">
                <a:solidFill>
                  <a:srgbClr val="AECFEA"/>
                </a:solidFill>
                <a:effectLst/>
                <a:uFillTx/>
                <a:latin typeface="Calibri"/>
                <a:ea typeface="Calibri"/>
              </a:rPr>
              <a:t>Berufe und Wege, für die Technik eine perfekte Vorbereitung ist: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8" name="Shape 2"/>
          <p:cNvSpPr/>
          <p:nvPr/>
        </p:nvSpPr>
        <p:spPr>
          <a:xfrm>
            <a:off x="365760" y="1097280"/>
            <a:ext cx="4023000" cy="1115280"/>
          </a:xfrm>
          <a:prstGeom prst="rect">
            <a:avLst/>
          </a:prstGeom>
          <a:solidFill>
            <a:srgbClr val="1E5F8E">
              <a:alpha val="70000"/>
            </a:srgbClr>
          </a:solidFill>
          <a:ln w="12700">
            <a:solidFill>
              <a:srgbClr val="3A7CB5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79" name="Text 3"/>
          <p:cNvSpPr/>
          <p:nvPr/>
        </p:nvSpPr>
        <p:spPr>
          <a:xfrm>
            <a:off x="502920" y="1188720"/>
            <a:ext cx="3748680" cy="3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⚙️  Maschinenbauer/in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0" name="Text 4"/>
          <p:cNvSpPr/>
          <p:nvPr/>
        </p:nvSpPr>
        <p:spPr>
          <a:xfrm>
            <a:off x="502920" y="1554480"/>
            <a:ext cx="3748680" cy="5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Entwicklung und Wartung von Maschinen und Anlagen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1" name="Shape 5"/>
          <p:cNvSpPr/>
          <p:nvPr/>
        </p:nvSpPr>
        <p:spPr>
          <a:xfrm>
            <a:off x="4709160" y="1097280"/>
            <a:ext cx="4023000" cy="1115280"/>
          </a:xfrm>
          <a:prstGeom prst="rect">
            <a:avLst/>
          </a:prstGeom>
          <a:solidFill>
            <a:srgbClr val="1E5F8E">
              <a:alpha val="70000"/>
            </a:srgbClr>
          </a:solidFill>
          <a:ln w="12700">
            <a:solidFill>
              <a:srgbClr val="3A7CB5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2" name="Text 6"/>
          <p:cNvSpPr/>
          <p:nvPr/>
        </p:nvSpPr>
        <p:spPr>
          <a:xfrm>
            <a:off x="4846320" y="1188720"/>
            <a:ext cx="3748680" cy="3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🔌  Elektroniker/in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3" name="Text 7"/>
          <p:cNvSpPr/>
          <p:nvPr/>
        </p:nvSpPr>
        <p:spPr>
          <a:xfrm>
            <a:off x="4846320" y="1554480"/>
            <a:ext cx="3748680" cy="5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Schaltkreise, Steuerungen, Haustechnik und Industrie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4" name="Shape 8"/>
          <p:cNvSpPr/>
          <p:nvPr/>
        </p:nvSpPr>
        <p:spPr>
          <a:xfrm>
            <a:off x="365760" y="2359080"/>
            <a:ext cx="4023000" cy="1115280"/>
          </a:xfrm>
          <a:prstGeom prst="rect">
            <a:avLst/>
          </a:prstGeom>
          <a:solidFill>
            <a:srgbClr val="1E5F8E">
              <a:alpha val="70000"/>
            </a:srgbClr>
          </a:solidFill>
          <a:ln w="12700">
            <a:solidFill>
              <a:srgbClr val="3A7CB5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5" name="Text 9"/>
          <p:cNvSpPr/>
          <p:nvPr/>
        </p:nvSpPr>
        <p:spPr>
          <a:xfrm>
            <a:off x="502920" y="2450520"/>
            <a:ext cx="3748680" cy="3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🏗️  Bautechniker/in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6" name="Text 10"/>
          <p:cNvSpPr/>
          <p:nvPr/>
        </p:nvSpPr>
        <p:spPr>
          <a:xfrm>
            <a:off x="502920" y="2816280"/>
            <a:ext cx="3748680" cy="5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Planung und Überwachung von Bauprojekten und Konstruktionen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7" name="Shape 11"/>
          <p:cNvSpPr/>
          <p:nvPr/>
        </p:nvSpPr>
        <p:spPr>
          <a:xfrm>
            <a:off x="4709160" y="2359080"/>
            <a:ext cx="4023000" cy="1115280"/>
          </a:xfrm>
          <a:prstGeom prst="rect">
            <a:avLst/>
          </a:prstGeom>
          <a:solidFill>
            <a:srgbClr val="1E5F8E">
              <a:alpha val="70000"/>
            </a:srgbClr>
          </a:solidFill>
          <a:ln w="12700">
            <a:solidFill>
              <a:srgbClr val="3A7CB5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8" name="Text 12"/>
          <p:cNvSpPr/>
          <p:nvPr/>
        </p:nvSpPr>
        <p:spPr>
          <a:xfrm>
            <a:off x="4846320" y="2450520"/>
            <a:ext cx="3748680" cy="3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🚗  Kfz-Mechatroniker/in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89" name="Text 13"/>
          <p:cNvSpPr/>
          <p:nvPr/>
        </p:nvSpPr>
        <p:spPr>
          <a:xfrm>
            <a:off x="4846320" y="2816280"/>
            <a:ext cx="3748680" cy="5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Motoren, Elektronik und moderne Fahrzeugtechnik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0" name="Shape 14"/>
          <p:cNvSpPr/>
          <p:nvPr/>
        </p:nvSpPr>
        <p:spPr>
          <a:xfrm>
            <a:off x="365760" y="3620880"/>
            <a:ext cx="4023000" cy="1115280"/>
          </a:xfrm>
          <a:prstGeom prst="rect">
            <a:avLst/>
          </a:prstGeom>
          <a:solidFill>
            <a:srgbClr val="1E5F8E">
              <a:alpha val="70000"/>
            </a:srgbClr>
          </a:solidFill>
          <a:ln w="12700">
            <a:solidFill>
              <a:srgbClr val="3A7CB5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1" name="Text 15"/>
          <p:cNvSpPr/>
          <p:nvPr/>
        </p:nvSpPr>
        <p:spPr>
          <a:xfrm>
            <a:off x="502920" y="3712320"/>
            <a:ext cx="3748680" cy="3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💻  Fachinformatiker/in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2" name="Text 16"/>
          <p:cNvSpPr/>
          <p:nvPr/>
        </p:nvSpPr>
        <p:spPr>
          <a:xfrm>
            <a:off x="502920" y="4078080"/>
            <a:ext cx="3748680" cy="5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Programmierung, Netzwerke, IT-Systeme und Automatisierung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3" name="Shape 17"/>
          <p:cNvSpPr/>
          <p:nvPr/>
        </p:nvSpPr>
        <p:spPr>
          <a:xfrm>
            <a:off x="4709160" y="3620880"/>
            <a:ext cx="4023000" cy="1115280"/>
          </a:xfrm>
          <a:prstGeom prst="rect">
            <a:avLst/>
          </a:prstGeom>
          <a:solidFill>
            <a:srgbClr val="1E5F8E">
              <a:alpha val="70000"/>
            </a:srgbClr>
          </a:solidFill>
          <a:ln w="12700">
            <a:solidFill>
              <a:srgbClr val="3A7CB5"/>
            </a:solidFill>
            <a:round/>
          </a:ln>
          <a:effectLst>
            <a:outerShdw blurRad="76320" dist="25455" dir="8100000" algn="bl" rotWithShape="0">
              <a:srgbClr val="000000">
                <a:alpha val="1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de-DE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4" name="Text 18"/>
          <p:cNvSpPr/>
          <p:nvPr/>
        </p:nvSpPr>
        <p:spPr>
          <a:xfrm>
            <a:off x="4846320" y="3712320"/>
            <a:ext cx="3748680" cy="34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300" b="1" u="none" strike="noStrike">
                <a:solidFill>
                  <a:srgbClr val="F57C28"/>
                </a:solidFill>
                <a:effectLst/>
                <a:uFillTx/>
                <a:latin typeface="Calibri Bold"/>
                <a:ea typeface="Calibri Bold"/>
              </a:rPr>
              <a:t>🔬  Techniker/in</a:t>
            </a:r>
            <a:endParaRPr lang="de-DE" sz="13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5" name="Text 19"/>
          <p:cNvSpPr/>
          <p:nvPr/>
        </p:nvSpPr>
        <p:spPr>
          <a:xfrm>
            <a:off x="4846320" y="4078080"/>
            <a:ext cx="3748680" cy="529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100" b="0" u="none" strike="noStrike">
                <a:solidFill>
                  <a:srgbClr val="DDEEEE"/>
                </a:solidFill>
                <a:effectLst/>
                <a:uFillTx/>
                <a:latin typeface="Calibri"/>
                <a:ea typeface="Calibri"/>
              </a:rPr>
              <a:t>Staatlich anerkannte Technikerausbildung nach dem Abschluss</a:t>
            </a:r>
            <a:endParaRPr lang="de-DE" sz="11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813</Words>
  <Application>Microsoft Office PowerPoint</Application>
  <PresentationFormat>Bildschirmpräsentation (16:9)</PresentationFormat>
  <Paragraphs>159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Calibri Bold</vt:lpstr>
      <vt:lpstr>DejaVu Sans</vt:lpstr>
      <vt:lpstr>Symbol</vt:lpstr>
      <vt:lpstr>Times New Roman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 – Dein neues Hauptfach</dc:title>
  <dc:subject>PptxGenJS Presentation</dc:subject>
  <dc:creator>Realschule NRW</dc:creator>
  <dc:description/>
  <cp:lastModifiedBy>Nicole Schulze</cp:lastModifiedBy>
  <cp:revision>2</cp:revision>
  <dcterms:created xsi:type="dcterms:W3CDTF">2026-05-20T07:26:05Z</dcterms:created>
  <dcterms:modified xsi:type="dcterms:W3CDTF">2026-05-21T13:14:25Z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On-screen Show (16:9)</vt:lpwstr>
  </property>
  <property fmtid="{D5CDD505-2E9C-101B-9397-08002B2CF9AE}" pid="4" name="Slides">
    <vt:i4>12</vt:i4>
  </property>
</Properties>
</file>