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Folie mittels Klicken verschieben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2000" b="0" strike="noStrike" spc="-1">
                <a:latin typeface="Arial"/>
              </a:rPr>
              <a:t>Format der Notizen mittels Klicken bearbeiten</a:t>
            </a:r>
          </a:p>
        </p:txBody>
      </p:sp>
      <p:sp>
        <p:nvSpPr>
          <p:cNvPr id="9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Times New Roman"/>
              </a:rPr>
              <a:t>&lt;Kopfzeile&gt;</a:t>
            </a:r>
          </a:p>
        </p:txBody>
      </p:sp>
      <p:sp>
        <p:nvSpPr>
          <p:cNvPr id="9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de-DE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10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de-DE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10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E2F0F8F-3512-4CD4-864B-F4405209015A}" type="slidenum">
              <a:rPr lang="de-DE" sz="1400" b="0" strike="noStrike" spc="-1">
                <a:latin typeface="Times New Roman"/>
              </a:rPr>
              <a:t>‹Nr.›</a:t>
            </a:fld>
            <a:endParaRPr lang="de-DE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123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Beschäftigung mit gesellschaftlichen Gegebenheiten und Prozessen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im unmittelbaren Umfeld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in Deutschland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international (Klasse 9/10)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Einbeziehen aktueller Ereignisse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00000"/>
              </a:lnSpc>
              <a:tabLst>
                <a:tab pos="0" algn="l"/>
              </a:tabLst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4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9921A883-12CF-44F8-BA51-6B883F70B966}" type="slidenum">
              <a:rPr lang="de-DE" sz="1200" b="0" strike="noStrike" spc="-1">
                <a:latin typeface="Times New Roman"/>
              </a:rPr>
              <a:t>3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154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50000"/>
              </a:lnSpc>
              <a:buClr>
                <a:srgbClr val="000000"/>
              </a:buClr>
              <a:buFont typeface="Symbol"/>
              <a:buChar char=""/>
            </a:pPr>
            <a:r>
              <a:rPr lang="de-DE" sz="1200" b="0" strike="noStrike" spc="-1">
                <a:latin typeface="+mn-lt"/>
                <a:ea typeface="Calibri"/>
              </a:rPr>
              <a:t>Die Themen holen die Schüler da ab, wo sie stehen.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Fachwissen aus den Bereichen Politik, Wirtschaft, 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Gesellschaft wird nicht vorausgesetzt 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51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CDFD283F-BC1A-411D-8630-80B04A6BF34F}" type="slidenum">
              <a:rPr lang="de-DE" sz="1200" b="0" strike="noStrike" spc="-1">
                <a:latin typeface="Times New Roman"/>
              </a:rPr>
              <a:t>4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486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Arial"/>
              </a:rPr>
              <a:t>Beruf und Arbeitswelt: Gleichstellung Mann/Frau; Erwartungen an die Arbeitswelt</a:t>
            </a:r>
          </a:p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Arial"/>
              </a:rPr>
              <a:t>Wie arbeiten Unternehmen: Aufbau/Organisation; Unternehmungsgründung</a:t>
            </a:r>
          </a:p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Arial"/>
              </a:rPr>
              <a:t>Grundfragen politischer Ordnung; Demokratie; Wahlen</a:t>
            </a:r>
          </a:p>
          <a:p>
            <a:pPr marL="216000" indent="-216000">
              <a:lnSpc>
                <a:spcPct val="100000"/>
              </a:lnSpc>
            </a:pPr>
            <a:endParaRPr lang="de-DE" sz="2000" b="0" strike="noStrike" spc="-1">
              <a:latin typeface="Arial"/>
            </a:endParaRPr>
          </a:p>
        </p:txBody>
      </p:sp>
      <p:sp>
        <p:nvSpPr>
          <p:cNvPr id="154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EE83A6EA-F15E-4A54-B080-CDFD37593448}" type="slidenum">
              <a:rPr lang="de-DE" sz="1200" b="0" strike="noStrike" spc="-1">
                <a:latin typeface="Times New Roman"/>
              </a:rPr>
              <a:t>5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8211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Arial"/>
              </a:rPr>
              <a:t>Soziale Sicherung: Armut in Deutschland; 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de-DE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Grundlage des Wirtschaftens: Der Umgang mit Geld, Brutto- und Nettoeinkommen.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5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5911AC87-4DF6-4678-B404-75605BCC0E7A}" type="slidenum">
              <a:rPr lang="de-DE" sz="1200" b="0" strike="noStrike" spc="-1">
                <a:latin typeface="Times New Roman"/>
              </a:rPr>
              <a:t>6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8140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Arial"/>
              </a:rPr>
              <a:t>Friedenspolitik: Merkmale des Friedens; NATO UN; Krieg in der Ukraine </a:t>
            </a:r>
            <a:r>
              <a:rPr lang="de-DE" sz="2000" b="0" strike="noStrike" spc="-1">
                <a:latin typeface="Wingdings"/>
              </a:rPr>
              <a:t></a:t>
            </a:r>
            <a:r>
              <a:rPr lang="de-DE" sz="2000" b="0" strike="noStrike" spc="-1">
                <a:latin typeface="Times New Roman"/>
              </a:rPr>
              <a:t> Auswirkung auf alle Bereiche Politik, Wirtschaft und Gesellschaft</a:t>
            </a:r>
            <a:endParaRPr lang="de-DE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de-DE" sz="2000" b="0" strike="noStrike" spc="-1">
                <a:latin typeface="Times New Roman"/>
              </a:rPr>
              <a:t>Klimawandel: Wie kann die Politik Einfluss nehmen?</a:t>
            </a:r>
            <a:endParaRPr lang="de-DE" sz="2000" b="0" strike="noStrike" spc="-1">
              <a:latin typeface="Arial"/>
            </a:endParaRPr>
          </a:p>
        </p:txBody>
      </p:sp>
      <p:sp>
        <p:nvSpPr>
          <p:cNvPr id="160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3838B2-1298-4E78-95E5-B809E829230D}" type="slidenum">
              <a:rPr lang="de-DE" sz="1200" b="0" strike="noStrike" spc="-1">
                <a:latin typeface="Times New Roman"/>
              </a:rPr>
              <a:t>7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7862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1" strike="noStrike" spc="-1">
                <a:latin typeface="+mn-lt"/>
                <a:ea typeface="Calibri"/>
              </a:rPr>
              <a:t>METHODEN IM UNTERRICHT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werden im Lehrbuch thematisch angebunden eingeführt und geübt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63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9C6798F7-4120-41FE-9C0E-E73AC3D55F83}" type="slidenum">
              <a:rPr lang="de-DE" sz="1200" b="0" strike="noStrike" spc="-1">
                <a:latin typeface="Times New Roman"/>
              </a:rPr>
              <a:t>8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4407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1" strike="noStrike" spc="-1">
                <a:latin typeface="+mn-lt"/>
                <a:ea typeface="Calibri"/>
              </a:rPr>
              <a:t>KURSARBEITEN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in Klasse 7 </a:t>
            </a:r>
            <a:r>
              <a:rPr lang="de-DE" sz="1200" b="0" strike="noStrike" spc="-1">
                <a:latin typeface="Wingdings"/>
                <a:ea typeface="Calibri"/>
              </a:rPr>
              <a:t></a:t>
            </a:r>
            <a:r>
              <a:rPr lang="de-DE" sz="1200" b="0" strike="noStrike" spc="-1">
                <a:latin typeface="+mn-lt"/>
                <a:ea typeface="Calibri"/>
              </a:rPr>
              <a:t> 6; in Klasse 8 </a:t>
            </a:r>
            <a:r>
              <a:rPr lang="de-DE" sz="1200" b="0" strike="noStrike" spc="-1">
                <a:latin typeface="Wingdings"/>
                <a:ea typeface="Calibri"/>
              </a:rPr>
              <a:t></a:t>
            </a:r>
            <a:r>
              <a:rPr lang="de-DE" sz="1200" b="0" strike="noStrike" spc="-1">
                <a:latin typeface="+mn-lt"/>
                <a:ea typeface="Calibri"/>
              </a:rPr>
              <a:t> 5; in Klassen 9 und 10 </a:t>
            </a:r>
            <a:r>
              <a:rPr lang="de-DE" sz="1200" b="0" strike="noStrike" spc="-1">
                <a:latin typeface="Wingdings"/>
                <a:ea typeface="Calibri"/>
              </a:rPr>
              <a:t></a:t>
            </a:r>
            <a:r>
              <a:rPr lang="de-DE" sz="1200" b="0" strike="noStrike" spc="-1">
                <a:latin typeface="+mn-lt"/>
                <a:ea typeface="Calibri"/>
              </a:rPr>
              <a:t> 4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</a:t>
            </a:r>
            <a:r>
              <a:rPr lang="de-DE" sz="1200" b="0" u="sng" strike="noStrike" spc="-1">
                <a:uFillTx/>
                <a:latin typeface="+mn-lt"/>
                <a:ea typeface="Calibri"/>
              </a:rPr>
              <a:t>Abfrage</a:t>
            </a:r>
            <a:r>
              <a:rPr lang="de-DE" sz="1200" b="0" strike="noStrike" spc="-1">
                <a:latin typeface="+mn-lt"/>
                <a:ea typeface="Calibri"/>
              </a:rPr>
              <a:t> von Wissen: 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Multiple-Choice, richtig/falsch, pro/contra, Zuordnungsaufgaben, Lückentexte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</a:t>
            </a:r>
            <a:r>
              <a:rPr lang="de-DE" sz="1200" b="0" u="sng" strike="noStrike" spc="-1">
                <a:uFillTx/>
                <a:latin typeface="+mn-lt"/>
                <a:ea typeface="Calibri"/>
              </a:rPr>
              <a:t>Anwendung </a:t>
            </a:r>
            <a:r>
              <a:rPr lang="de-DE" sz="1200" b="0" strike="noStrike" spc="-1">
                <a:latin typeface="+mn-lt"/>
                <a:ea typeface="Calibri"/>
              </a:rPr>
              <a:t>von Gelerntem: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Auswertung von Schaubildern, Interpretation von Karikaturen, Textanalyse mit Leitfragen 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in jedem Halbjahr kann eine Arbeit durch eine andere individuelle Leistung ersetzt werden: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Portfolio (Arbeitsmappe ~ Lesetagebuch, Erkundung mit Leitfragen, Materialsammlung und Auswertung)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Vortrag mit Plakat oder Power-Point-Präsentation</a:t>
            </a:r>
            <a:endParaRPr lang="de-DE" sz="1200" b="0" strike="noStrike" spc="-1">
              <a:latin typeface="Arial"/>
            </a:endParaRPr>
          </a:p>
          <a:p>
            <a:pPr marL="343080" indent="-34272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Dokumentation zu einem Lernzirkel (Stationenlernen) 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66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88073E4A-C8FA-4BBD-9812-28CC201DF360}" type="slidenum">
              <a:rPr lang="de-DE" sz="1200" b="0" strike="noStrike" spc="-1">
                <a:latin typeface="Times New Roman"/>
              </a:rPr>
              <a:t>9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00022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1" strike="noStrike" spc="-1">
                <a:latin typeface="+mn-lt"/>
                <a:ea typeface="Calibri"/>
              </a:rPr>
              <a:t>ANFORDERUNGEN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 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Interesse an den Fächern Politik und Soziales Lernen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damit verbunden: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Interesse an politischen, wirtschaftlichen und gesellschaftlichen Fragestellungen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Lernen von Fachbegriffen (~ Vokabeln in Französisch) unvermeidbar</a:t>
            </a:r>
            <a:r>
              <a:t/>
            </a:r>
            <a:br/>
            <a:r>
              <a:rPr lang="de-DE" sz="1200" b="0" strike="noStrike" spc="-1">
                <a:latin typeface="+mn-lt"/>
                <a:ea typeface="Calibri"/>
              </a:rPr>
              <a:t>- Bereitschaft seine Meinung zu äußern, mit anderen zu diskutieren, konstruktive Kritik zu üben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5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de-DE" sz="1200" b="0" strike="noStrike" spc="-1">
                <a:latin typeface="+mn-lt"/>
                <a:ea typeface="Calibri"/>
              </a:rPr>
              <a:t>- Fähigkeit und Breitschaft zur Kooperation (Gruppenarbeiten)</a:t>
            </a:r>
            <a:endParaRPr lang="de-DE" sz="1200" b="0" strike="noStrike" spc="-1">
              <a:latin typeface="Arial"/>
            </a:endParaRPr>
          </a:p>
          <a:p>
            <a:pPr marL="226800" indent="-226440">
              <a:lnSpc>
                <a:spcPct val="100000"/>
              </a:lnSpc>
              <a:tabLst>
                <a:tab pos="0" algn="l"/>
              </a:tabLst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169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E8CCA5A0-7324-4F46-86CA-9527E1DF2A14}" type="slidenum">
              <a:rPr lang="de-DE" sz="1200" b="0" strike="noStrike" spc="-1">
                <a:latin typeface="Times New Roman"/>
              </a:rPr>
              <a:t>10</a:t>
            </a:fld>
            <a:endParaRPr lang="de-DE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207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2773440" y="4140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76836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40972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804564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277344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540972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804564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2773440" y="2052000"/>
            <a:ext cx="7796160" cy="3997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779616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2611800" y="808200"/>
            <a:ext cx="7957800" cy="499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2773440" y="2052000"/>
            <a:ext cx="7796160" cy="3997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76836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2773440" y="4140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76836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540972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8045640" y="2052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277344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 type="body"/>
          </p:nvPr>
        </p:nvSpPr>
        <p:spPr>
          <a:xfrm>
            <a:off x="540972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8045640" y="4140000"/>
            <a:ext cx="25102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779616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2611800" y="808200"/>
            <a:ext cx="7957800" cy="4992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399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768360" y="4140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277344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768360" y="2052000"/>
            <a:ext cx="380448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2773440" y="4140000"/>
            <a:ext cx="7796160" cy="190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7"/>
          <p:cNvPicPr/>
          <p:nvPr/>
        </p:nvPicPr>
        <p:blipFill>
          <a:blip r:embed="rId15"/>
          <a:stretch/>
        </p:blipFill>
        <p:spPr>
          <a:xfrm>
            <a:off x="2831760" y="2105280"/>
            <a:ext cx="9360000" cy="4752360"/>
          </a:xfrm>
          <a:prstGeom prst="rect">
            <a:avLst/>
          </a:prstGeom>
          <a:ln w="0">
            <a:noFill/>
          </a:ln>
        </p:spPr>
      </p:pic>
      <p:pic>
        <p:nvPicPr>
          <p:cNvPr id="13" name="Picture 14"/>
          <p:cNvPicPr/>
          <p:nvPr/>
        </p:nvPicPr>
        <p:blipFill>
          <a:blip r:embed="rId16"/>
          <a:stretch/>
        </p:blipFill>
        <p:spPr>
          <a:xfrm>
            <a:off x="0" y="0"/>
            <a:ext cx="12189600" cy="685764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1"/>
          <p:cNvSpPr/>
          <p:nvPr/>
        </p:nvSpPr>
        <p:spPr>
          <a:xfrm>
            <a:off x="0" y="0"/>
            <a:ext cx="96372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961920" y="0"/>
            <a:ext cx="4536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3"/>
          <p:cNvSpPr/>
          <p:nvPr/>
        </p:nvSpPr>
        <p:spPr>
          <a:xfrm>
            <a:off x="1007640" y="0"/>
            <a:ext cx="7934040" cy="685764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4"/>
          <p:cNvSpPr/>
          <p:nvPr/>
        </p:nvSpPr>
        <p:spPr>
          <a:xfrm>
            <a:off x="8942040" y="0"/>
            <a:ext cx="2700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PlaceHolder 5"/>
          <p:cNvSpPr>
            <a:spLocks noGrp="1"/>
          </p:cNvSpPr>
          <p:nvPr>
            <p:ph type="title"/>
          </p:nvPr>
        </p:nvSpPr>
        <p:spPr>
          <a:xfrm>
            <a:off x="2611800" y="3429000"/>
            <a:ext cx="5517720" cy="226836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de-DE" sz="6000" b="0" strike="noStrike" spc="-1">
                <a:solidFill>
                  <a:srgbClr val="FFFFFF"/>
                </a:solidFill>
                <a:latin typeface="Arial"/>
              </a:rPr>
              <a:t>Mastertitelformat bearbeiten</a:t>
            </a:r>
            <a:endParaRPr lang="en-US" sz="6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dt"/>
          </p:nvPr>
        </p:nvSpPr>
        <p:spPr>
          <a:xfrm rot="5400000">
            <a:off x="-809640" y="5270400"/>
            <a:ext cx="2662200" cy="182520"/>
          </a:xfrm>
          <a:prstGeom prst="rect">
            <a:avLst/>
          </a:prstGeom>
        </p:spPr>
        <p:txBody>
          <a:bodyPr tIns="18360">
            <a:noAutofit/>
          </a:bodyPr>
          <a:lstStyle/>
          <a:p>
            <a:pPr algn="r">
              <a:lnSpc>
                <a:spcPct val="100000"/>
              </a:lnSpc>
            </a:pPr>
            <a:fld id="{2992ED22-258E-4A83-BEDB-936FDD130480}" type="datetime">
              <a:rPr lang="en-US" sz="800" b="0" strike="noStrike" spc="-1">
                <a:solidFill>
                  <a:srgbClr val="FFFFFF"/>
                </a:solidFill>
                <a:latin typeface="Arial"/>
              </a:rPr>
              <a:t>5/21/2026</a:t>
            </a:fld>
            <a:endParaRPr lang="de-DE" sz="800" b="0" strike="noStrike" spc="-1">
              <a:latin typeface="Times New Roman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ftr"/>
          </p:nvPr>
        </p:nvSpPr>
        <p:spPr>
          <a:xfrm rot="5400000">
            <a:off x="-2236680" y="3661200"/>
            <a:ext cx="5884920" cy="178920"/>
          </a:xfrm>
          <a:prstGeom prst="rect">
            <a:avLst/>
          </a:prstGeom>
        </p:spPr>
        <p:txBody>
          <a:bodyPr bIns="18360" anchor="b">
            <a:noAutofit/>
          </a:bodyPr>
          <a:lstStyle/>
          <a:p>
            <a:pPr algn="ctr"/>
            <a:endParaRPr lang="de-DE" sz="1400" b="0" strike="noStrike" spc="-1">
              <a:latin typeface="Times New Roman"/>
            </a:endParaRPr>
          </a:p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Arial"/>
              </a:rPr>
              <a:t>              </a:t>
            </a:r>
            <a:endParaRPr lang="de-DE" sz="800" b="0" strike="noStrike" spc="-1"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/>
          </p:nvPr>
        </p:nvSpPr>
        <p:spPr>
          <a:xfrm>
            <a:off x="158400" y="164520"/>
            <a:ext cx="636480" cy="322560"/>
          </a:xfrm>
          <a:prstGeom prst="rect">
            <a:avLst/>
          </a:prstGeom>
        </p:spPr>
        <p:txBody>
          <a:bodyPr rIns="45720" anchor="ctr">
            <a:noAutofit/>
          </a:bodyPr>
          <a:lstStyle/>
          <a:p>
            <a:pPr algn="r">
              <a:lnSpc>
                <a:spcPct val="100000"/>
              </a:lnSpc>
            </a:pPr>
            <a:fld id="{4838AEA9-E8A9-45F1-9740-DE590B69A841}" type="slidenum">
              <a:rPr lang="en-US" sz="1800" b="0" strike="noStrike" spc="-1">
                <a:solidFill>
                  <a:srgbClr val="FFFFFF"/>
                </a:solidFill>
                <a:latin typeface="Arial"/>
              </a:rPr>
              <a:t>‹Nr.›</a:t>
            </a:fld>
            <a:endParaRPr lang="de-DE" sz="1800" b="0" strike="noStrike" spc="-1">
              <a:latin typeface="Times New Roman"/>
            </a:endParaRPr>
          </a:p>
        </p:txBody>
      </p:sp>
      <p:sp>
        <p:nvSpPr>
          <p:cNvPr id="10" name="CustomShape 9"/>
          <p:cNvSpPr/>
          <p:nvPr/>
        </p:nvSpPr>
        <p:spPr>
          <a:xfrm>
            <a:off x="2191320" y="3262680"/>
            <a:ext cx="41544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strike="noStrike" spc="-1">
                <a:solidFill>
                  <a:srgbClr val="8EC0C1"/>
                </a:solidFill>
                <a:latin typeface="Wingdings 3"/>
              </a:rPr>
              <a:t>z</a:t>
            </a:r>
            <a:endParaRPr lang="de-DE" sz="2400" b="0" strike="noStrike" spc="-1">
              <a:latin typeface="Arial"/>
            </a:endParaRPr>
          </a:p>
        </p:txBody>
      </p:sp>
      <p:sp>
        <p:nvSpPr>
          <p:cNvPr id="11" name="PlaceHolder 1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strike="noStrike" spc="-1">
                <a:solidFill>
                  <a:srgbClr val="FFFFFF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17"/>
          <p:cNvPicPr/>
          <p:nvPr/>
        </p:nvPicPr>
        <p:blipFill>
          <a:blip r:embed="rId15"/>
          <a:stretch/>
        </p:blipFill>
        <p:spPr>
          <a:xfrm>
            <a:off x="2831760" y="2105280"/>
            <a:ext cx="9360000" cy="4752360"/>
          </a:xfrm>
          <a:prstGeom prst="rect">
            <a:avLst/>
          </a:prstGeom>
          <a:ln w="0">
            <a:noFill/>
          </a:ln>
        </p:spPr>
      </p:pic>
      <p:pic>
        <p:nvPicPr>
          <p:cNvPr id="49" name="Picture 14"/>
          <p:cNvPicPr/>
          <p:nvPr/>
        </p:nvPicPr>
        <p:blipFill>
          <a:blip r:embed="rId16"/>
          <a:stretch/>
        </p:blipFill>
        <p:spPr>
          <a:xfrm>
            <a:off x="0" y="0"/>
            <a:ext cx="12189600" cy="6857640"/>
          </a:xfrm>
          <a:prstGeom prst="rect">
            <a:avLst/>
          </a:prstGeom>
          <a:ln w="0">
            <a:noFill/>
          </a:ln>
        </p:spPr>
      </p:pic>
      <p:sp>
        <p:nvSpPr>
          <p:cNvPr id="50" name="CustomShape 1"/>
          <p:cNvSpPr/>
          <p:nvPr/>
        </p:nvSpPr>
        <p:spPr>
          <a:xfrm>
            <a:off x="0" y="0"/>
            <a:ext cx="96372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2"/>
          <p:cNvSpPr/>
          <p:nvPr/>
        </p:nvSpPr>
        <p:spPr>
          <a:xfrm>
            <a:off x="961920" y="0"/>
            <a:ext cx="4536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CustomShape 3"/>
          <p:cNvSpPr/>
          <p:nvPr/>
        </p:nvSpPr>
        <p:spPr>
          <a:xfrm>
            <a:off x="1004400" y="0"/>
            <a:ext cx="10371960" cy="685764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4"/>
          <p:cNvSpPr/>
          <p:nvPr/>
        </p:nvSpPr>
        <p:spPr>
          <a:xfrm>
            <a:off x="11377440" y="0"/>
            <a:ext cx="2700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PlaceHolder 5"/>
          <p:cNvSpPr>
            <a:spLocks noGrp="1"/>
          </p:cNvSpPr>
          <p:nvPr>
            <p:ph type="title"/>
          </p:nvPr>
        </p:nvSpPr>
        <p:spPr>
          <a:xfrm>
            <a:off x="2611800" y="808200"/>
            <a:ext cx="7957800" cy="10767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Mastertitelformat bearbeiten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body"/>
          </p:nvPr>
        </p:nvSpPr>
        <p:spPr>
          <a:xfrm>
            <a:off x="2773440" y="2052000"/>
            <a:ext cx="7796160" cy="39974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Mastertextformat bearbeiten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795240" lvl="1" indent="-33768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1800" b="0" strike="noStrike" spc="-1">
                <a:solidFill>
                  <a:srgbClr val="FFFFFF"/>
                </a:solidFill>
                <a:latin typeface="Arial"/>
              </a:rPr>
              <a:t>Zweite Ebene</a:t>
            </a: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1258920" lvl="2" indent="-34416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1600" b="0" strike="noStrike" spc="-1">
                <a:solidFill>
                  <a:srgbClr val="FFFFFF"/>
                </a:solidFill>
                <a:latin typeface="Arial"/>
              </a:rPr>
              <a:t>Dritte Ebene</a:t>
            </a:r>
            <a:endParaRPr lang="en-US" sz="1600" b="0" strike="noStrike" spc="-1">
              <a:solidFill>
                <a:srgbClr val="FFFFFF"/>
              </a:solidFill>
              <a:latin typeface="Arial"/>
            </a:endParaRPr>
          </a:p>
          <a:p>
            <a:pPr marL="1709640" lvl="3" indent="-33768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1400" b="0" strike="noStrike" spc="-1">
                <a:solidFill>
                  <a:srgbClr val="FFFFFF"/>
                </a:solidFill>
                <a:latin typeface="Arial"/>
              </a:rPr>
              <a:t>Vierte Ebene</a:t>
            </a:r>
            <a:endParaRPr lang="en-US" sz="1400" b="0" strike="noStrike" spc="-1">
              <a:solidFill>
                <a:srgbClr val="FFFFFF"/>
              </a:solidFill>
              <a:latin typeface="Arial"/>
            </a:endParaRPr>
          </a:p>
          <a:p>
            <a:pPr marL="2173320" lvl="4" indent="-34416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1200" b="0" strike="noStrike" spc="-1">
                <a:solidFill>
                  <a:srgbClr val="FFFFFF"/>
                </a:solidFill>
                <a:latin typeface="Arial"/>
              </a:rPr>
              <a:t>Fünfte Ebene</a:t>
            </a:r>
            <a:endParaRPr lang="en-US" sz="1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7"/>
          <p:cNvSpPr>
            <a:spLocks noGrp="1"/>
          </p:cNvSpPr>
          <p:nvPr>
            <p:ph type="dt"/>
          </p:nvPr>
        </p:nvSpPr>
        <p:spPr>
          <a:xfrm rot="5400000">
            <a:off x="-809640" y="5270400"/>
            <a:ext cx="2662200" cy="182520"/>
          </a:xfrm>
          <a:prstGeom prst="rect">
            <a:avLst/>
          </a:prstGeom>
        </p:spPr>
        <p:txBody>
          <a:bodyPr tIns="18360">
            <a:noAutofit/>
          </a:bodyPr>
          <a:lstStyle/>
          <a:p>
            <a:pPr algn="r">
              <a:lnSpc>
                <a:spcPct val="100000"/>
              </a:lnSpc>
            </a:pPr>
            <a:fld id="{0548A16D-2B12-46CC-B751-14EA8D4C2907}" type="datetime">
              <a:rPr lang="en-US" sz="800" b="0" strike="noStrike" spc="-1">
                <a:solidFill>
                  <a:srgbClr val="FFFFFF"/>
                </a:solidFill>
                <a:latin typeface="Arial"/>
              </a:rPr>
              <a:t>5/21/2026</a:t>
            </a:fld>
            <a:endParaRPr lang="de-DE" sz="800" b="0" strike="noStrike" spc="-1">
              <a:latin typeface="Times New Roman"/>
            </a:endParaRPr>
          </a:p>
        </p:txBody>
      </p:sp>
      <p:sp>
        <p:nvSpPr>
          <p:cNvPr id="57" name="PlaceHolder 8"/>
          <p:cNvSpPr>
            <a:spLocks noGrp="1"/>
          </p:cNvSpPr>
          <p:nvPr>
            <p:ph type="ftr"/>
          </p:nvPr>
        </p:nvSpPr>
        <p:spPr>
          <a:xfrm rot="5400000">
            <a:off x="-2236680" y="3661200"/>
            <a:ext cx="5884920" cy="178920"/>
          </a:xfrm>
          <a:prstGeom prst="rect">
            <a:avLst/>
          </a:prstGeom>
        </p:spPr>
        <p:txBody>
          <a:bodyPr bIns="18360" anchor="b">
            <a:noAutofit/>
          </a:bodyPr>
          <a:lstStyle/>
          <a:p>
            <a:pPr algn="ctr"/>
            <a:endParaRPr lang="de-DE" sz="1400" b="0" strike="noStrike" spc="-1">
              <a:latin typeface="Times New Roman"/>
            </a:endParaRPr>
          </a:p>
          <a:p>
            <a:pPr algn="r">
              <a:lnSpc>
                <a:spcPct val="100000"/>
              </a:lnSpc>
            </a:pPr>
            <a:r>
              <a:rPr lang="en-US" sz="800" b="0" strike="noStrike" spc="-1">
                <a:solidFill>
                  <a:srgbClr val="FFFFFF"/>
                </a:solidFill>
                <a:latin typeface="Arial"/>
              </a:rPr>
              <a:t>              </a:t>
            </a:r>
            <a:endParaRPr lang="de-DE" sz="800" b="0" strike="noStrike" spc="-1">
              <a:latin typeface="Times New Roman"/>
            </a:endParaRPr>
          </a:p>
        </p:txBody>
      </p:sp>
      <p:sp>
        <p:nvSpPr>
          <p:cNvPr id="58" name="PlaceHolder 9"/>
          <p:cNvSpPr>
            <a:spLocks noGrp="1"/>
          </p:cNvSpPr>
          <p:nvPr>
            <p:ph type="sldNum"/>
          </p:nvPr>
        </p:nvSpPr>
        <p:spPr>
          <a:xfrm>
            <a:off x="158400" y="164520"/>
            <a:ext cx="636480" cy="322560"/>
          </a:xfrm>
          <a:prstGeom prst="rect">
            <a:avLst/>
          </a:prstGeom>
        </p:spPr>
        <p:txBody>
          <a:bodyPr rIns="45720" anchor="ctr">
            <a:noAutofit/>
          </a:bodyPr>
          <a:lstStyle/>
          <a:p>
            <a:pPr algn="r">
              <a:lnSpc>
                <a:spcPct val="100000"/>
              </a:lnSpc>
            </a:pPr>
            <a:fld id="{2A1E8CB3-000D-48D5-8471-74B384DA8B36}" type="slidenum">
              <a:rPr lang="en-US" sz="1800" b="0" strike="noStrike" spc="-1">
                <a:solidFill>
                  <a:srgbClr val="FFFFFF"/>
                </a:solidFill>
                <a:latin typeface="Arial"/>
              </a:rPr>
              <a:t>‹Nr.›</a:t>
            </a:fld>
            <a:endParaRPr lang="de-DE" sz="1800" b="0" strike="noStrike" spc="-1">
              <a:latin typeface="Times New Roman"/>
            </a:endParaRPr>
          </a:p>
        </p:txBody>
      </p:sp>
      <p:sp>
        <p:nvSpPr>
          <p:cNvPr id="59" name="CustomShape 10"/>
          <p:cNvSpPr/>
          <p:nvPr/>
        </p:nvSpPr>
        <p:spPr>
          <a:xfrm>
            <a:off x="2194920" y="641160"/>
            <a:ext cx="4154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strike="noStrike" spc="-1">
                <a:solidFill>
                  <a:srgbClr val="8EC0C1"/>
                </a:solidFill>
                <a:latin typeface="Wingdings 3"/>
              </a:rPr>
              <a:t>z</a:t>
            </a:r>
            <a:endParaRPr lang="de-DE" sz="18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0" y="0"/>
            <a:ext cx="1218960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3" name="Picture 11"/>
          <p:cNvPicPr/>
          <p:nvPr/>
        </p:nvPicPr>
        <p:blipFill>
          <a:blip r:embed="rId2"/>
          <a:stretch/>
        </p:blipFill>
        <p:spPr>
          <a:xfrm>
            <a:off x="2831760" y="2105280"/>
            <a:ext cx="9360000" cy="4752360"/>
          </a:xfrm>
          <a:prstGeom prst="rect">
            <a:avLst/>
          </a:prstGeom>
          <a:ln w="0">
            <a:noFill/>
          </a:ln>
        </p:spPr>
      </p:pic>
      <p:pic>
        <p:nvPicPr>
          <p:cNvPr id="104" name="Grafik 4"/>
          <p:cNvPicPr/>
          <p:nvPr/>
        </p:nvPicPr>
        <p:blipFill>
          <a:blip r:embed="rId3">
            <a:alphaModFix amt="35000"/>
          </a:blip>
          <a:srcRect t="22248" b="20359"/>
          <a:stretch/>
        </p:blipFill>
        <p:spPr>
          <a:xfrm>
            <a:off x="19800" y="0"/>
            <a:ext cx="12191400" cy="6857640"/>
          </a:xfrm>
          <a:prstGeom prst="rect">
            <a:avLst/>
          </a:prstGeom>
          <a:ln w="0">
            <a:noFill/>
          </a:ln>
        </p:spPr>
      </p:pic>
      <p:pic>
        <p:nvPicPr>
          <p:cNvPr id="105" name="Picture 13"/>
          <p:cNvPicPr/>
          <p:nvPr/>
        </p:nvPicPr>
        <p:blipFill>
          <a:blip r:embed="rId4"/>
          <a:stretch/>
        </p:blipFill>
        <p:spPr>
          <a:xfrm>
            <a:off x="1080" y="0"/>
            <a:ext cx="12189600" cy="6857640"/>
          </a:xfrm>
          <a:prstGeom prst="rect">
            <a:avLst/>
          </a:prstGeom>
          <a:ln w="0">
            <a:noFill/>
          </a:ln>
        </p:spPr>
      </p:pic>
      <p:sp>
        <p:nvSpPr>
          <p:cNvPr id="106" name="TextShape 2"/>
          <p:cNvSpPr txBox="1"/>
          <p:nvPr/>
        </p:nvSpPr>
        <p:spPr>
          <a:xfrm>
            <a:off x="2292120" y="3429000"/>
            <a:ext cx="5815800" cy="2622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de-DE" sz="6600" b="0" strike="noStrike" spc="-1">
                <a:solidFill>
                  <a:srgbClr val="FFFFFF"/>
                </a:solidFill>
                <a:latin typeface="Arial"/>
              </a:rPr>
              <a:t>Sozialwissen-schaften </a:t>
            </a:r>
            <a:endParaRPr lang="en-US" sz="6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Shape 3"/>
          <p:cNvSpPr txBox="1"/>
          <p:nvPr/>
        </p:nvSpPr>
        <p:spPr>
          <a:xfrm>
            <a:off x="-1260000" y="-1260000"/>
            <a:ext cx="5676120" cy="1159920"/>
          </a:xfrm>
          <a:prstGeom prst="rect">
            <a:avLst/>
          </a:prstGeom>
          <a:noFill/>
          <a:ln w="0">
            <a:noFill/>
          </a:ln>
        </p:spPr>
        <p:txBody>
          <a:bodyPr tIns="0" anchor="b">
            <a:normAutofit/>
          </a:bodyPr>
          <a:lstStyle/>
          <a:p>
            <a:pPr algn="r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Wahlpflichtfach</a:t>
            </a:r>
            <a:endParaRPr lang="de-DE" sz="2000" b="0" strike="noStrike" spc="-1">
              <a:latin typeface="Arial"/>
            </a:endParaRPr>
          </a:p>
        </p:txBody>
      </p:sp>
      <p:sp>
        <p:nvSpPr>
          <p:cNvPr id="108" name="CustomShape 4"/>
          <p:cNvSpPr/>
          <p:nvPr/>
        </p:nvSpPr>
        <p:spPr>
          <a:xfrm>
            <a:off x="0" y="0"/>
            <a:ext cx="96372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CustomShape 5"/>
          <p:cNvSpPr/>
          <p:nvPr/>
        </p:nvSpPr>
        <p:spPr>
          <a:xfrm>
            <a:off x="961920" y="0"/>
            <a:ext cx="4536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4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2101320" y="808200"/>
            <a:ext cx="846864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Was wird von mir als Schüler*in erwartet?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Interesse an den Fächern Politik und Soziales Lernen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Lernen von Fachbegriffen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Bereitschaft die eigene Meinung zu äußern, </a:t>
            </a:r>
            <a:r>
              <a:t/>
            </a:r>
            <a:br/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mit anderen zu diskutieren und </a:t>
            </a:r>
            <a:r>
              <a:t/>
            </a:r>
            <a:br/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konstruktive Kritik zu üben.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Fähigkeit zur Kooperation (Gruppenarbeiten)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188720" y="1743480"/>
            <a:ext cx="9822960" cy="4614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344520" indent="-344160">
              <a:lnSpc>
                <a:spcPct val="15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Du bekommst den Durchblick in Politik, Gesellschaft und Wirtschaft.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5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Du entwickelst eine eigene politische Haltung und lernst, sie überzeugend zu vertreten.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5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Du schulst deinen Umgang mit klassischen und digitalen Medien und verbesserst deine Kommunikations- und Präsentationsfähigkeiten.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5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Du verstehst soziale Prozesse besser und kannst im Alltag bewusster und gezielter handeln.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5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Du erwirbst praxisnahe Kompetenzen für alle Berufe, in denen der Mensch im Mittelpunkt steht.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2611440" y="808200"/>
            <a:ext cx="7957800" cy="10774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5 gute Gründe Sowi zu wählen!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40"/>
          <p:cNvPicPr/>
          <p:nvPr/>
        </p:nvPicPr>
        <p:blipFill>
          <a:blip r:embed="rId3"/>
          <a:stretch/>
        </p:blipFill>
        <p:spPr>
          <a:xfrm>
            <a:off x="2831760" y="2105280"/>
            <a:ext cx="9360000" cy="4752360"/>
          </a:xfrm>
          <a:prstGeom prst="rect">
            <a:avLst/>
          </a:prstGeom>
          <a:ln w="0">
            <a:noFill/>
          </a:ln>
        </p:spPr>
      </p:pic>
      <p:pic>
        <p:nvPicPr>
          <p:cNvPr id="131" name="Picture 42"/>
          <p:cNvPicPr/>
          <p:nvPr/>
        </p:nvPicPr>
        <p:blipFill>
          <a:blip r:embed="rId4"/>
          <a:stretch/>
        </p:blipFill>
        <p:spPr>
          <a:xfrm>
            <a:off x="0" y="0"/>
            <a:ext cx="12189600" cy="6857640"/>
          </a:xfrm>
          <a:prstGeom prst="rect">
            <a:avLst/>
          </a:prstGeom>
          <a:ln w="0">
            <a:noFill/>
          </a:ln>
        </p:spPr>
      </p:pic>
      <p:sp>
        <p:nvSpPr>
          <p:cNvPr id="132" name="CustomShape 1"/>
          <p:cNvSpPr/>
          <p:nvPr/>
        </p:nvSpPr>
        <p:spPr>
          <a:xfrm>
            <a:off x="0" y="0"/>
            <a:ext cx="96372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2"/>
          <p:cNvSpPr/>
          <p:nvPr/>
        </p:nvSpPr>
        <p:spPr>
          <a:xfrm>
            <a:off x="961920" y="0"/>
            <a:ext cx="4536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CustomShape 3"/>
          <p:cNvSpPr/>
          <p:nvPr/>
        </p:nvSpPr>
        <p:spPr>
          <a:xfrm>
            <a:off x="1007640" y="0"/>
            <a:ext cx="7934040" cy="685764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4"/>
          <p:cNvSpPr/>
          <p:nvPr/>
        </p:nvSpPr>
        <p:spPr>
          <a:xfrm>
            <a:off x="8942040" y="0"/>
            <a:ext cx="2700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5"/>
          <p:cNvSpPr/>
          <p:nvPr/>
        </p:nvSpPr>
        <p:spPr>
          <a:xfrm>
            <a:off x="2191320" y="3262680"/>
            <a:ext cx="41544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  <a:spcAft>
                <a:spcPts val="601"/>
              </a:spcAft>
            </a:pPr>
            <a:r>
              <a:rPr lang="en-US" sz="2400" b="0" strike="noStrike" spc="-1">
                <a:solidFill>
                  <a:srgbClr val="8EC0C1"/>
                </a:solidFill>
                <a:latin typeface="Wingdings 3"/>
              </a:rPr>
              <a:t>z</a:t>
            </a:r>
            <a:endParaRPr lang="de-DE" sz="2400" b="0" strike="noStrike" spc="-1">
              <a:latin typeface="Arial"/>
            </a:endParaRPr>
          </a:p>
        </p:txBody>
      </p:sp>
      <p:sp>
        <p:nvSpPr>
          <p:cNvPr id="137" name="CustomShape 6"/>
          <p:cNvSpPr/>
          <p:nvPr/>
        </p:nvSpPr>
        <p:spPr>
          <a:xfrm>
            <a:off x="0" y="0"/>
            <a:ext cx="12189600" cy="6854760"/>
          </a:xfrm>
          <a:prstGeom prst="rect">
            <a:avLst/>
          </a:prstGeom>
          <a:blipFill rotWithShape="0">
            <a:blip r:embed="rId2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Picture 56"/>
          <p:cNvPicPr/>
          <p:nvPr/>
        </p:nvPicPr>
        <p:blipFill>
          <a:blip r:embed="rId3"/>
          <a:stretch/>
        </p:blipFill>
        <p:spPr>
          <a:xfrm>
            <a:off x="2831760" y="2105280"/>
            <a:ext cx="9360000" cy="4752360"/>
          </a:xfrm>
          <a:prstGeom prst="rect">
            <a:avLst/>
          </a:prstGeom>
          <a:ln w="0">
            <a:noFill/>
          </a:ln>
        </p:spPr>
      </p:pic>
      <p:pic>
        <p:nvPicPr>
          <p:cNvPr id="139" name="Picture 58"/>
          <p:cNvPicPr/>
          <p:nvPr/>
        </p:nvPicPr>
        <p:blipFill>
          <a:blip r:embed="rId4"/>
          <a:stretch/>
        </p:blipFill>
        <p:spPr>
          <a:xfrm>
            <a:off x="0" y="0"/>
            <a:ext cx="12189600" cy="6857640"/>
          </a:xfrm>
          <a:prstGeom prst="rect">
            <a:avLst/>
          </a:prstGeom>
          <a:ln w="0">
            <a:noFill/>
          </a:ln>
        </p:spPr>
      </p:pic>
      <p:sp>
        <p:nvSpPr>
          <p:cNvPr id="140" name="CustomShape 7"/>
          <p:cNvSpPr/>
          <p:nvPr/>
        </p:nvSpPr>
        <p:spPr>
          <a:xfrm>
            <a:off x="0" y="0"/>
            <a:ext cx="963720" cy="685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CustomShape 8"/>
          <p:cNvSpPr/>
          <p:nvPr/>
        </p:nvSpPr>
        <p:spPr>
          <a:xfrm>
            <a:off x="961920" y="0"/>
            <a:ext cx="4536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9"/>
          <p:cNvSpPr/>
          <p:nvPr/>
        </p:nvSpPr>
        <p:spPr>
          <a:xfrm>
            <a:off x="1007640" y="0"/>
            <a:ext cx="10377720" cy="685764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TextShape 10"/>
          <p:cNvSpPr txBox="1"/>
          <p:nvPr/>
        </p:nvSpPr>
        <p:spPr>
          <a:xfrm>
            <a:off x="1969920" y="3429000"/>
            <a:ext cx="2667960" cy="22683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500" b="0" strike="noStrike" spc="-1">
                <a:solidFill>
                  <a:srgbClr val="FFFFFF"/>
                </a:solidFill>
                <a:latin typeface="Arial"/>
              </a:rPr>
              <a:t>Danke für die Aufmerksamkeit!</a:t>
            </a:r>
          </a:p>
        </p:txBody>
      </p:sp>
      <p:pic>
        <p:nvPicPr>
          <p:cNvPr id="144" name="Inhaltsplatzhalter 6"/>
          <p:cNvPicPr/>
          <p:nvPr/>
        </p:nvPicPr>
        <p:blipFill>
          <a:blip r:embed="rId5"/>
          <a:stretch/>
        </p:blipFill>
        <p:spPr>
          <a:xfrm>
            <a:off x="5444640" y="833400"/>
            <a:ext cx="5297040" cy="5191200"/>
          </a:xfrm>
          <a:prstGeom prst="rect">
            <a:avLst/>
          </a:prstGeom>
          <a:ln w="0">
            <a:solidFill>
              <a:srgbClr val="509091"/>
            </a:solidFill>
          </a:ln>
          <a:effectLst>
            <a:innerShdw blurRad="127000">
              <a:srgbClr val="000000">
                <a:alpha val="90000"/>
              </a:srgbClr>
            </a:innerShdw>
          </a:effectLst>
        </p:spPr>
      </p:pic>
      <p:sp>
        <p:nvSpPr>
          <p:cNvPr id="145" name="CustomShape 11"/>
          <p:cNvSpPr/>
          <p:nvPr/>
        </p:nvSpPr>
        <p:spPr>
          <a:xfrm>
            <a:off x="11387520" y="-2880"/>
            <a:ext cx="27000" cy="68576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ÜBERBLICK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Was ist Sowi überhaupt?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Jahrgangsstufe 7 – 10:</a:t>
            </a:r>
            <a:r>
              <a:t/>
            </a:r>
            <a:br/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Mit welchen Themen werden wir uns beschäftigen?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Methoden im Unterricht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Kursarbeiten im Fach Sowi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Was wird von mir als Schüler*in erwartet?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400" b="0" strike="noStrike" spc="-1">
                <a:solidFill>
                  <a:srgbClr val="FFFFFF"/>
                </a:solidFill>
                <a:latin typeface="Calibri"/>
              </a:rPr>
              <a:t>5 gute Gründe Sowi zu wählen!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Was ist Sowi überhaupt? 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Sowi umfasst folgende Bereiche: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795240" lvl="1" indent="-33768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Politik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795240" lvl="1" indent="-33768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Wirtschaft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795240" lvl="1" indent="-337680">
              <a:lnSpc>
                <a:spcPct val="120000"/>
              </a:lnSpc>
              <a:spcBef>
                <a:spcPts val="499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Gesellschaft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Aktuelle Ereignisse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Themen in den Jahrgangsstufen 7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Kommunalpolitik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Migration und kulturelle Vielfalt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Medien 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Jugend und Konsum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Themen in der Jahrgangsstufe 8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Beruf und Arbeitswelt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Wie arbeiten Unternehmen?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Grundlagen der Demokratie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Welche besonderen Rechte gelten für Jugendliche?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Themen in der Jahrgangsstufe 9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Soziale Sicherung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Grundlage des Wirtschaftens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Die Rolle der Medien in der Politik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Themen in der Jahrgangsstufe 10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Friedenspolitik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Die Europäische Union 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Klimawandel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344520" indent="-344160"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</a:pPr>
            <a:r>
              <a:rPr lang="de-DE" sz="2200" b="0" strike="noStrike" spc="-1">
                <a:solidFill>
                  <a:srgbClr val="FFFFFF"/>
                </a:solidFill>
                <a:latin typeface="Arial"/>
              </a:rPr>
              <a:t>Berufswahl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Methoden im Unterricht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Textarbeit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Analyse von Schaubildern / Statistiken, Interpretation von Karikaturen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Argumentationen, Diskussionen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Rollen- und Planspiele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Umfragen, Markterkundungen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2611800" y="808200"/>
            <a:ext cx="7957800" cy="1076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de-DE" sz="3400" b="0" strike="noStrike" spc="-1">
                <a:solidFill>
                  <a:srgbClr val="FFFFFF"/>
                </a:solidFill>
                <a:latin typeface="Arial"/>
              </a:rPr>
              <a:t>Kursarbeiten im Fach Sowi</a:t>
            </a:r>
            <a:endParaRPr lang="en-US" sz="3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2773440" y="2052000"/>
            <a:ext cx="7796160" cy="3997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Abfrage von Wissen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Anwendung von Gelerntem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 marL="431640" indent="-323640">
              <a:lnSpc>
                <a:spcPct val="100000"/>
              </a:lnSpc>
              <a:spcBef>
                <a:spcPts val="1001"/>
              </a:spcBef>
              <a:spcAft>
                <a:spcPts val="601"/>
              </a:spcAft>
              <a:buClr>
                <a:srgbClr val="8EC0C1"/>
              </a:buClr>
              <a:buSzPct val="90000"/>
              <a:buFont typeface="Wingdings" charset="2"/>
              <a:buChar char=""/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r>
              <a:rPr lang="de-DE" sz="2200" b="0" strike="noStrike" spc="-1">
                <a:solidFill>
                  <a:srgbClr val="FFFFFF"/>
                </a:solidFill>
                <a:latin typeface="Calibri"/>
              </a:rPr>
              <a:t>In jedem Halbjahr kann eine Kursarbeit durch eine andere individuelle Leistung ersetzt werden.</a:t>
            </a: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spcAft>
                <a:spcPts val="601"/>
              </a:spcAft>
              <a:tabLst>
                <a:tab pos="723960" algn="l"/>
                <a:tab pos="1447920" algn="l"/>
                <a:tab pos="2171880" algn="l"/>
                <a:tab pos="2895480" algn="l"/>
                <a:tab pos="3619440" algn="l"/>
                <a:tab pos="4343400" algn="l"/>
                <a:tab pos="5067360" algn="l"/>
                <a:tab pos="5791320" algn="l"/>
                <a:tab pos="6515280" algn="l"/>
                <a:tab pos="7238880" algn="l"/>
                <a:tab pos="7962840" algn="l"/>
                <a:tab pos="8686800" algn="l"/>
              </a:tabLst>
            </a:pPr>
            <a:endParaRPr lang="en-US" sz="2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0</TotalTime>
  <Words>403</Words>
  <Application>Microsoft Office PowerPoint</Application>
  <PresentationFormat>Breitbild</PresentationFormat>
  <Paragraphs>94</Paragraphs>
  <Slides>12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12</vt:i4>
      </vt:variant>
    </vt:vector>
  </HeadingPairs>
  <TitlesOfParts>
    <vt:vector size="21" baseType="lpstr">
      <vt:lpstr>Arial</vt:lpstr>
      <vt:lpstr>Calibri</vt:lpstr>
      <vt:lpstr>DejaVu Sans</vt:lpstr>
      <vt:lpstr>Symbol</vt:lpstr>
      <vt:lpstr>Times New Roman</vt:lpstr>
      <vt:lpstr>Wingdings</vt:lpstr>
      <vt:lpstr>Wingdings 3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Sozialwissen-schaften</dc:title>
  <dc:subject/>
  <dc:creator>Juliane Helmrich</dc:creator>
  <dc:description/>
  <cp:lastModifiedBy>Nicole Schulze</cp:lastModifiedBy>
  <cp:revision>17</cp:revision>
  <dcterms:created xsi:type="dcterms:W3CDTF">2022-05-09T17:56:15Z</dcterms:created>
  <dcterms:modified xsi:type="dcterms:W3CDTF">2026-05-21T13:13:55Z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Breitbild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