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handoutMasterIdLst>
    <p:handoutMasterId r:id="rId11"/>
  </p:handoutMasterIdLst>
  <p:sldIdLst>
    <p:sldId id="272" r:id="rId2"/>
    <p:sldId id="274" r:id="rId3"/>
    <p:sldId id="275" r:id="rId4"/>
    <p:sldId id="293" r:id="rId5"/>
    <p:sldId id="291" r:id="rId6"/>
    <p:sldId id="294" r:id="rId7"/>
    <p:sldId id="292" r:id="rId8"/>
    <p:sldId id="289" r:id="rId9"/>
    <p:sldId id="288" r:id="rId10"/>
  </p:sldIdLst>
  <p:sldSz cx="12192000" cy="6858000"/>
  <p:notesSz cx="6797675"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2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295"/>
          </a:xfrm>
          <a:prstGeom prst="rect">
            <a:avLst/>
          </a:prstGeom>
        </p:spPr>
        <p:txBody>
          <a:bodyPr vert="horz" lIns="91440" tIns="45720" rIns="91440" bIns="45720" rtlCol="0"/>
          <a:lstStyle>
            <a:lvl1pPr algn="r">
              <a:defRPr sz="1200"/>
            </a:lvl1pPr>
          </a:lstStyle>
          <a:p>
            <a:fld id="{33BC3DBA-7B4D-4A97-B959-2800D2C5FE6D}" type="datetimeFigureOut">
              <a:rPr lang="de-DE" smtClean="0"/>
              <a:t>21.05.2026</a:t>
            </a:fld>
            <a:endParaRPr lang="de-DE"/>
          </a:p>
        </p:txBody>
      </p:sp>
      <p:sp>
        <p:nvSpPr>
          <p:cNvPr id="4" name="Fußzeilenplatzhalter 3"/>
          <p:cNvSpPr>
            <a:spLocks noGrp="1"/>
          </p:cNvSpPr>
          <p:nvPr>
            <p:ph type="ftr" sz="quarter" idx="2"/>
          </p:nvPr>
        </p:nvSpPr>
        <p:spPr>
          <a:xfrm>
            <a:off x="0" y="9433107"/>
            <a:ext cx="2945659" cy="49829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3107"/>
            <a:ext cx="2945659" cy="498294"/>
          </a:xfrm>
          <a:prstGeom prst="rect">
            <a:avLst/>
          </a:prstGeom>
        </p:spPr>
        <p:txBody>
          <a:bodyPr vert="horz" lIns="91440" tIns="45720" rIns="91440" bIns="45720" rtlCol="0" anchor="b"/>
          <a:lstStyle>
            <a:lvl1pPr algn="r">
              <a:defRPr sz="1200"/>
            </a:lvl1pPr>
          </a:lstStyle>
          <a:p>
            <a:fld id="{86736CD4-7068-4260-A6BE-6D752D9B89AB}" type="slidenum">
              <a:rPr lang="de-DE" smtClean="0"/>
              <a:t>‹Nr.›</a:t>
            </a:fld>
            <a:endParaRPr lang="de-DE"/>
          </a:p>
        </p:txBody>
      </p:sp>
    </p:spTree>
    <p:extLst>
      <p:ext uri="{BB962C8B-B14F-4D97-AF65-F5344CB8AC3E}">
        <p14:creationId xmlns:p14="http://schemas.microsoft.com/office/powerpoint/2010/main" val="23505248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de-DE"/>
              <a:t>Titelmasterformat durch Klicken bearbeiten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5/21/2026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e-DE"/>
              <a:t>Titelmasterformat durch Klicken bearbeiten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e-DE"/>
              <a:t>Titelmasterformat durch Klicken bearbeiten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3" name="Date Placeholder 2"/>
          <p:cNvSpPr>
            <a:spLocks noGrp="1"/>
          </p:cNvSpPr>
          <p:nvPr>
            <p:ph type="dt" sz="half" idx="10"/>
          </p:nvPr>
        </p:nvSpPr>
        <p:spPr/>
        <p:txBody>
          <a:bodyPr/>
          <a:lstStyle/>
          <a:p>
            <a:fld id="{48A87A34-81AB-432B-8DAE-1953F412C126}" type="datetimeFigureOut">
              <a:rPr lang="en-US" dirty="0"/>
              <a:t>5/21/2026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3" name="Date Placeholder 2"/>
          <p:cNvSpPr>
            <a:spLocks noGrp="1"/>
          </p:cNvSpPr>
          <p:nvPr>
            <p:ph type="dt" sz="half" idx="10"/>
          </p:nvPr>
        </p:nvSpPr>
        <p:spPr/>
        <p:txBody>
          <a:bodyPr/>
          <a:lstStyle/>
          <a:p>
            <a:fld id="{48A87A34-81AB-432B-8DAE-1953F412C126}" type="datetimeFigureOut">
              <a:rPr lang="en-US" dirty="0"/>
              <a:t>5/21/2026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e-DE"/>
              <a:t>Titelmasterformat durch Klicken bearbeiten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8A87A34-81AB-432B-8DAE-1953F412C126}"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141410" y="3073397"/>
            <a:ext cx="4878391" cy="271780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3073397"/>
            <a:ext cx="4875210" cy="271780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5/21/2026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fred-delp-realschule.eu/"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Word_97-2003-Dokument1.doc"/></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2482516" y="1314488"/>
            <a:ext cx="7625162" cy="1124711"/>
          </a:xfrm>
          <a:prstGeom prst="rect">
            <a:avLst/>
          </a:prstGeom>
        </p:spPr>
      </p:pic>
      <p:sp>
        <p:nvSpPr>
          <p:cNvPr id="2" name="Titel 1"/>
          <p:cNvSpPr>
            <a:spLocks noGrp="1"/>
          </p:cNvSpPr>
          <p:nvPr>
            <p:ph type="ctrTitle"/>
          </p:nvPr>
        </p:nvSpPr>
        <p:spPr>
          <a:xfrm>
            <a:off x="2482516" y="3703429"/>
            <a:ext cx="7673801" cy="1344329"/>
          </a:xfrm>
        </p:spPr>
        <p:txBody>
          <a:bodyPr>
            <a:normAutofit fontScale="90000"/>
          </a:bodyPr>
          <a:lstStyle/>
          <a:p>
            <a:pPr algn="ctr">
              <a:lnSpc>
                <a:spcPct val="80000"/>
              </a:lnSpc>
            </a:pPr>
            <a:r>
              <a:rPr lang="de-DE" sz="3700" dirty="0" smtClean="0">
                <a:solidFill>
                  <a:schemeClr val="bg1"/>
                </a:solidFill>
              </a:rPr>
              <a:t>Informationen zum Wahlpflichtfach </a:t>
            </a:r>
            <a:r>
              <a:rPr lang="de-DE" sz="3700" dirty="0">
                <a:solidFill>
                  <a:schemeClr val="bg1"/>
                </a:solidFill>
              </a:rPr>
              <a:t>a</a:t>
            </a:r>
            <a:r>
              <a:rPr lang="de-DE" sz="3700" dirty="0" smtClean="0">
                <a:solidFill>
                  <a:schemeClr val="bg1"/>
                </a:solidFill>
              </a:rPr>
              <a:t>b Klasse 7 (WP1)</a:t>
            </a:r>
            <a:endParaRPr lang="de-DE" sz="3700" dirty="0">
              <a:solidFill>
                <a:schemeClr val="bg1"/>
              </a:solidFill>
            </a:endParaRPr>
          </a:p>
        </p:txBody>
      </p:sp>
      <p:sp>
        <p:nvSpPr>
          <p:cNvPr id="3" name="Untertitel 2"/>
          <p:cNvSpPr>
            <a:spLocks noGrp="1"/>
          </p:cNvSpPr>
          <p:nvPr>
            <p:ph type="subTitle" idx="1"/>
          </p:nvPr>
        </p:nvSpPr>
        <p:spPr>
          <a:xfrm>
            <a:off x="1963553" y="2765366"/>
            <a:ext cx="7599205" cy="611896"/>
          </a:xfrm>
        </p:spPr>
        <p:txBody>
          <a:bodyPr>
            <a:normAutofit/>
          </a:bodyPr>
          <a:lstStyle/>
          <a:p>
            <a:pPr algn="l"/>
            <a:r>
              <a:rPr lang="de-DE" sz="2800" dirty="0"/>
              <a:t>                   </a:t>
            </a:r>
            <a:r>
              <a:rPr lang="de-DE" sz="2800" dirty="0">
                <a:solidFill>
                  <a:schemeClr val="bg1"/>
                </a:solidFill>
                <a:hlinkClick r:id="rId3"/>
              </a:rPr>
              <a:t>www.alfred</a:t>
            </a:r>
            <a:r>
              <a:rPr lang="de-DE" sz="2800" b="1" dirty="0">
                <a:solidFill>
                  <a:schemeClr val="bg1"/>
                </a:solidFill>
                <a:hlinkClick r:id="rId3"/>
              </a:rPr>
              <a:t>-</a:t>
            </a:r>
            <a:r>
              <a:rPr lang="de-DE" sz="2800" dirty="0">
                <a:solidFill>
                  <a:schemeClr val="bg1"/>
                </a:solidFill>
                <a:hlinkClick r:id="rId3"/>
              </a:rPr>
              <a:t>delp-realschule.eu</a:t>
            </a:r>
            <a:endParaRPr lang="de-DE" sz="2800" dirty="0">
              <a:solidFill>
                <a:schemeClr val="bg1"/>
              </a:solidFill>
            </a:endParaRPr>
          </a:p>
          <a:p>
            <a:pPr algn="l"/>
            <a:endParaRPr lang="de-DE" dirty="0"/>
          </a:p>
        </p:txBody>
      </p:sp>
    </p:spTree>
    <p:extLst>
      <p:ext uri="{BB962C8B-B14F-4D97-AF65-F5344CB8AC3E}">
        <p14:creationId xmlns:p14="http://schemas.microsoft.com/office/powerpoint/2010/main" val="1103719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0000"/>
                </a:solidFill>
              </a:rPr>
              <a:t>Grundlagen </a:t>
            </a:r>
            <a:endParaRPr lang="de-DE" dirty="0">
              <a:solidFill>
                <a:srgbClr val="FF0000"/>
              </a:solidFill>
            </a:endParaRPr>
          </a:p>
        </p:txBody>
      </p:sp>
      <p:sp>
        <p:nvSpPr>
          <p:cNvPr id="3" name="Inhaltsplatzhalter 2"/>
          <p:cNvSpPr>
            <a:spLocks noGrp="1"/>
          </p:cNvSpPr>
          <p:nvPr>
            <p:ph idx="1"/>
          </p:nvPr>
        </p:nvSpPr>
        <p:spPr/>
        <p:txBody>
          <a:bodyPr>
            <a:normAutofit/>
          </a:bodyPr>
          <a:lstStyle/>
          <a:p>
            <a:pPr lvl="1"/>
            <a:r>
              <a:rPr lang="de-DE" sz="2800" dirty="0" smtClean="0">
                <a:solidFill>
                  <a:schemeClr val="bg1"/>
                </a:solidFill>
              </a:rPr>
              <a:t>Französisch 		(sprachlicher Bereich)</a:t>
            </a:r>
          </a:p>
          <a:p>
            <a:pPr lvl="1"/>
            <a:r>
              <a:rPr lang="de-DE" sz="2800" dirty="0" smtClean="0">
                <a:solidFill>
                  <a:schemeClr val="bg1"/>
                </a:solidFill>
              </a:rPr>
              <a:t>Sozialwissenschaften	(sozialwissenschaftlicher Bereich)</a:t>
            </a:r>
          </a:p>
          <a:p>
            <a:pPr lvl="1"/>
            <a:r>
              <a:rPr lang="de-DE" sz="2800" dirty="0" smtClean="0">
                <a:solidFill>
                  <a:schemeClr val="bg1"/>
                </a:solidFill>
              </a:rPr>
              <a:t>Technik 			(naturwissenschaftlicher Bereich)</a:t>
            </a:r>
          </a:p>
          <a:p>
            <a:pPr lvl="1"/>
            <a:r>
              <a:rPr lang="de-DE" sz="2800" dirty="0" smtClean="0">
                <a:solidFill>
                  <a:schemeClr val="bg1"/>
                </a:solidFill>
              </a:rPr>
              <a:t>Biologie 		(naturwissenschaftlicher Bereich</a:t>
            </a:r>
          </a:p>
        </p:txBody>
      </p:sp>
    </p:spTree>
    <p:extLst>
      <p:ext uri="{BB962C8B-B14F-4D97-AF65-F5344CB8AC3E}">
        <p14:creationId xmlns:p14="http://schemas.microsoft.com/office/powerpoint/2010/main" val="2390306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41412" y="1598141"/>
            <a:ext cx="9905999" cy="4728518"/>
          </a:xfrm>
        </p:spPr>
        <p:txBody>
          <a:bodyPr>
            <a:normAutofit fontScale="92500" lnSpcReduction="10000"/>
          </a:bodyPr>
          <a:lstStyle/>
          <a:p>
            <a:r>
              <a:rPr lang="de-DE" sz="2800" dirty="0" smtClean="0">
                <a:solidFill>
                  <a:schemeClr val="bg1"/>
                </a:solidFill>
              </a:rPr>
              <a:t>Informationsabend</a:t>
            </a:r>
          </a:p>
          <a:p>
            <a:r>
              <a:rPr lang="de-DE" sz="2800" dirty="0" smtClean="0">
                <a:solidFill>
                  <a:schemeClr val="bg1"/>
                </a:solidFill>
              </a:rPr>
              <a:t>Beratung durch die Klassenleitung</a:t>
            </a:r>
          </a:p>
          <a:p>
            <a:r>
              <a:rPr lang="de-DE" sz="2800" dirty="0" smtClean="0">
                <a:solidFill>
                  <a:schemeClr val="bg1"/>
                </a:solidFill>
              </a:rPr>
              <a:t>Notenbild</a:t>
            </a:r>
          </a:p>
          <a:p>
            <a:r>
              <a:rPr lang="de-DE" sz="2800" dirty="0" smtClean="0">
                <a:solidFill>
                  <a:schemeClr val="bg1"/>
                </a:solidFill>
              </a:rPr>
              <a:t>Interessen der Kinder</a:t>
            </a:r>
          </a:p>
          <a:p>
            <a:r>
              <a:rPr lang="de-DE" sz="2800" dirty="0" smtClean="0">
                <a:solidFill>
                  <a:schemeClr val="bg1"/>
                </a:solidFill>
              </a:rPr>
              <a:t>Wichtig:</a:t>
            </a:r>
          </a:p>
          <a:p>
            <a:r>
              <a:rPr lang="de-DE" sz="2800" dirty="0" smtClean="0">
                <a:solidFill>
                  <a:schemeClr val="bg1"/>
                </a:solidFill>
              </a:rPr>
              <a:t>Die Wahl gilt für vier Jahre und nur in begründeten Ausnahmefällen ist ein Wechsel möglich. Die Inhalte für das verpasste Halbjahr müssen nachgearbeitet werden. Wechsel in der Regel nur in Klasse 7 möglich und nur nach ausführlicher Beratung.</a:t>
            </a:r>
          </a:p>
          <a:p>
            <a:pPr marL="0" indent="0">
              <a:buNone/>
            </a:pPr>
            <a:endParaRPr lang="de-DE" sz="2800" dirty="0"/>
          </a:p>
        </p:txBody>
      </p:sp>
      <p:sp>
        <p:nvSpPr>
          <p:cNvPr id="4" name="Titel 3"/>
          <p:cNvSpPr>
            <a:spLocks noGrp="1"/>
          </p:cNvSpPr>
          <p:nvPr>
            <p:ph type="title"/>
          </p:nvPr>
        </p:nvSpPr>
        <p:spPr/>
        <p:txBody>
          <a:bodyPr/>
          <a:lstStyle/>
          <a:p>
            <a:pPr algn="ctr"/>
            <a:r>
              <a:rPr lang="de-DE" dirty="0" smtClean="0">
                <a:solidFill>
                  <a:schemeClr val="bg1"/>
                </a:solidFill>
              </a:rPr>
              <a:t>Wahlentscheidung</a:t>
            </a:r>
            <a:endParaRPr lang="de-DE" dirty="0">
              <a:solidFill>
                <a:schemeClr val="bg1"/>
              </a:solidFill>
            </a:endParaRPr>
          </a:p>
        </p:txBody>
      </p:sp>
    </p:spTree>
    <p:extLst>
      <p:ext uri="{BB962C8B-B14F-4D97-AF65-F5344CB8AC3E}">
        <p14:creationId xmlns:p14="http://schemas.microsoft.com/office/powerpoint/2010/main" val="2562933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solidFill>
                  <a:schemeClr val="bg1"/>
                </a:solidFill>
              </a:rPr>
              <a:t>Durch die Umwandlung G9 am Gymnasium wird Französisch auch erst wieder ab Klasse 7 im WP-Bereich unterrichtet.</a:t>
            </a:r>
          </a:p>
          <a:p>
            <a:r>
              <a:rPr lang="de-DE" dirty="0" smtClean="0">
                <a:solidFill>
                  <a:schemeClr val="bg1"/>
                </a:solidFill>
              </a:rPr>
              <a:t>In der Klasse 6 haben wir eine Französisch-AG eingerichtet</a:t>
            </a:r>
          </a:p>
          <a:p>
            <a:r>
              <a:rPr lang="de-DE" dirty="0" smtClean="0">
                <a:solidFill>
                  <a:schemeClr val="bg1"/>
                </a:solidFill>
              </a:rPr>
              <a:t>Grundsätzlich dreistündig in jedem Schuljahr (Ergänzungsstunden möglich Klasse 9 und 10 vierstündig)</a:t>
            </a:r>
          </a:p>
          <a:p>
            <a:r>
              <a:rPr lang="de-DE" dirty="0" smtClean="0">
                <a:solidFill>
                  <a:schemeClr val="bg1"/>
                </a:solidFill>
              </a:rPr>
              <a:t>Französisch muss  man nicht wählen um in die Sekundarstufe II zu kommen, es deckt aber die zweite Fremdsprache dort ab. Erleichtert den Bildungsgang in der Oberstufe.</a:t>
            </a:r>
          </a:p>
        </p:txBody>
      </p:sp>
    </p:spTree>
    <p:extLst>
      <p:ext uri="{BB962C8B-B14F-4D97-AF65-F5344CB8AC3E}">
        <p14:creationId xmlns:p14="http://schemas.microsoft.com/office/powerpoint/2010/main" val="2038535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solidFill>
                  <a:schemeClr val="bg1"/>
                </a:solidFill>
              </a:rPr>
              <a:t>Wertigkeit des Wahlpflichtfaches</a:t>
            </a:r>
            <a:endParaRPr lang="de-DE" dirty="0">
              <a:solidFill>
                <a:schemeClr val="bg1"/>
              </a:solidFill>
            </a:endParaRPr>
          </a:p>
        </p:txBody>
      </p:sp>
      <p:sp>
        <p:nvSpPr>
          <p:cNvPr id="3" name="Inhaltsplatzhalter 2"/>
          <p:cNvSpPr>
            <a:spLocks noGrp="1"/>
          </p:cNvSpPr>
          <p:nvPr>
            <p:ph idx="1"/>
          </p:nvPr>
        </p:nvSpPr>
        <p:spPr/>
        <p:txBody>
          <a:bodyPr>
            <a:normAutofit fontScale="85000" lnSpcReduction="20000"/>
          </a:bodyPr>
          <a:lstStyle/>
          <a:p>
            <a:r>
              <a:rPr lang="de-DE" dirty="0" smtClean="0">
                <a:solidFill>
                  <a:schemeClr val="bg1"/>
                </a:solidFill>
              </a:rPr>
              <a:t>Zugehörigkeit zur Fächergruppe I</a:t>
            </a:r>
          </a:p>
          <a:p>
            <a:r>
              <a:rPr lang="de-DE" dirty="0" smtClean="0">
                <a:solidFill>
                  <a:schemeClr val="bg1"/>
                </a:solidFill>
              </a:rPr>
              <a:t>Für die Versetzung in die Klassen 8, 9 und 10 Ausgleich für ein Fach aus der Fächergruppe I (D,M,E)</a:t>
            </a:r>
          </a:p>
          <a:p>
            <a:r>
              <a:rPr lang="de-DE" dirty="0" smtClean="0">
                <a:solidFill>
                  <a:schemeClr val="bg1"/>
                </a:solidFill>
              </a:rPr>
              <a:t>Für den Mittleren Bildungsabschluss Ausgleich aus der Fächergruppe I</a:t>
            </a:r>
          </a:p>
          <a:p>
            <a:r>
              <a:rPr lang="de-DE" dirty="0" smtClean="0">
                <a:solidFill>
                  <a:schemeClr val="bg1"/>
                </a:solidFill>
              </a:rPr>
              <a:t>Für die Qualifikation Sekundarstufe II Fächergruppe II</a:t>
            </a:r>
          </a:p>
          <a:p>
            <a:r>
              <a:rPr lang="de-DE" dirty="0" smtClean="0">
                <a:solidFill>
                  <a:schemeClr val="bg1"/>
                </a:solidFill>
              </a:rPr>
              <a:t>Kein Fach der Zentralen Prüfung (ZP 10)</a:t>
            </a:r>
          </a:p>
          <a:p>
            <a:r>
              <a:rPr lang="de-DE" dirty="0" smtClean="0">
                <a:solidFill>
                  <a:schemeClr val="bg1"/>
                </a:solidFill>
              </a:rPr>
              <a:t>Klassenarbeiten orientieren sich bezüglich Dauer, Anzahl und Umfang an den Vorgaben des Ministeriums und der jeweiligen Fachkonferenzen. )Ähnlich wie in den anderen </a:t>
            </a:r>
            <a:r>
              <a:rPr lang="de-DE" smtClean="0">
                <a:solidFill>
                  <a:schemeClr val="bg1"/>
                </a:solidFill>
              </a:rPr>
              <a:t>schriftlichen Fächern.</a:t>
            </a:r>
            <a:endParaRPr lang="de-DE" dirty="0">
              <a:solidFill>
                <a:schemeClr val="bg1"/>
              </a:solidFill>
            </a:endParaRPr>
          </a:p>
        </p:txBody>
      </p:sp>
    </p:spTree>
    <p:extLst>
      <p:ext uri="{BB962C8B-B14F-4D97-AF65-F5344CB8AC3E}">
        <p14:creationId xmlns:p14="http://schemas.microsoft.com/office/powerpoint/2010/main" val="2014780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Stundenplan</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324350" y="2215740"/>
            <a:ext cx="3541713" cy="3610794"/>
          </a:xfrm>
        </p:spPr>
      </p:pic>
    </p:spTree>
    <p:extLst>
      <p:ext uri="{BB962C8B-B14F-4D97-AF65-F5344CB8AC3E}">
        <p14:creationId xmlns:p14="http://schemas.microsoft.com/office/powerpoint/2010/main" val="16884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3437358969"/>
              </p:ext>
            </p:extLst>
          </p:nvPr>
        </p:nvGraphicFramePr>
        <p:xfrm>
          <a:off x="4263608" y="721896"/>
          <a:ext cx="3724275" cy="5534526"/>
        </p:xfrm>
        <a:graphic>
          <a:graphicData uri="http://schemas.openxmlformats.org/presentationml/2006/ole">
            <mc:AlternateContent xmlns:mc="http://schemas.openxmlformats.org/markup-compatibility/2006">
              <mc:Choice xmlns:v="urn:schemas-microsoft-com:vml" Requires="v">
                <p:oleObj spid="_x0000_s1041" name="Document" r:id="rId4" imgW="6507987" imgH="9467846" progId="Word.Document.8">
                  <p:embed/>
                </p:oleObj>
              </mc:Choice>
              <mc:Fallback>
                <p:oleObj name="Document" r:id="rId4" imgW="6507987" imgH="9467846" progId="Word.Document.8">
                  <p:embed/>
                  <p:pic>
                    <p:nvPicPr>
                      <p:cNvPr id="0" name=""/>
                      <p:cNvPicPr/>
                      <p:nvPr/>
                    </p:nvPicPr>
                    <p:blipFill>
                      <a:blip r:embed="rId5"/>
                      <a:stretch>
                        <a:fillRect/>
                      </a:stretch>
                    </p:blipFill>
                    <p:spPr>
                      <a:xfrm>
                        <a:off x="4263608" y="721896"/>
                        <a:ext cx="3724275" cy="5534526"/>
                      </a:xfrm>
                      <a:prstGeom prst="rect">
                        <a:avLst/>
                      </a:prstGeom>
                    </p:spPr>
                  </p:pic>
                </p:oleObj>
              </mc:Fallback>
            </mc:AlternateContent>
          </a:graphicData>
        </a:graphic>
      </p:graphicFrame>
    </p:spTree>
    <p:extLst>
      <p:ext uri="{BB962C8B-B14F-4D97-AF65-F5344CB8AC3E}">
        <p14:creationId xmlns:p14="http://schemas.microsoft.com/office/powerpoint/2010/main" val="1806929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FF00"/>
                </a:solidFill>
              </a:rPr>
              <a:t>Wichtiger Termin</a:t>
            </a:r>
            <a:endParaRPr lang="de-DE" dirty="0">
              <a:solidFill>
                <a:srgbClr val="FFFF00"/>
              </a:solidFill>
            </a:endParaRPr>
          </a:p>
        </p:txBody>
      </p:sp>
      <p:sp>
        <p:nvSpPr>
          <p:cNvPr id="3" name="Inhaltsplatzhalter 2"/>
          <p:cNvSpPr>
            <a:spLocks noGrp="1"/>
          </p:cNvSpPr>
          <p:nvPr>
            <p:ph idx="1"/>
          </p:nvPr>
        </p:nvSpPr>
        <p:spPr/>
        <p:txBody>
          <a:bodyPr>
            <a:normAutofit/>
          </a:bodyPr>
          <a:lstStyle/>
          <a:p>
            <a:pPr algn="ctr"/>
            <a:r>
              <a:rPr lang="de-DE" sz="4000" dirty="0" smtClean="0">
                <a:solidFill>
                  <a:schemeClr val="bg1"/>
                </a:solidFill>
              </a:rPr>
              <a:t>Abgabe des Wahlzettels spätestens am 12.06.2026 bei der Klassenleitung</a:t>
            </a:r>
            <a:endParaRPr lang="de-DE" sz="4000" dirty="0">
              <a:solidFill>
                <a:schemeClr val="bg1"/>
              </a:solidFill>
            </a:endParaRPr>
          </a:p>
        </p:txBody>
      </p:sp>
    </p:spTree>
    <p:extLst>
      <p:ext uri="{BB962C8B-B14F-4D97-AF65-F5344CB8AC3E}">
        <p14:creationId xmlns:p14="http://schemas.microsoft.com/office/powerpoint/2010/main" val="1647518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800" dirty="0" smtClean="0">
                <a:solidFill>
                  <a:schemeClr val="bg1"/>
                </a:solidFill>
              </a:rPr>
              <a:t>Wir wünschen viel </a:t>
            </a:r>
            <a:r>
              <a:rPr lang="de-DE" sz="4800" dirty="0" err="1" smtClean="0">
                <a:solidFill>
                  <a:schemeClr val="bg1"/>
                </a:solidFill>
              </a:rPr>
              <a:t>erfolg</a:t>
            </a:r>
            <a:r>
              <a:rPr lang="de-DE" sz="4800" dirty="0" smtClean="0">
                <a:solidFill>
                  <a:schemeClr val="bg1"/>
                </a:solidFill>
              </a:rPr>
              <a:t> mit dem neuen Unterrichtsfach</a:t>
            </a:r>
            <a:endParaRPr lang="de-DE" sz="4800" dirty="0">
              <a:solidFill>
                <a:schemeClr val="bg1"/>
              </a:solidFill>
            </a:endParaRPr>
          </a:p>
        </p:txBody>
      </p:sp>
      <p:pic>
        <p:nvPicPr>
          <p:cNvPr id="5" name="Inhaltsplatzhalter 4"/>
          <p:cNvPicPr>
            <a:picLocks noGrp="1" noChangeAspect="1"/>
          </p:cNvPicPr>
          <p:nvPr>
            <p:ph idx="1"/>
          </p:nvPr>
        </p:nvPicPr>
        <p:blipFill>
          <a:blip r:embed="rId2"/>
          <a:stretch>
            <a:fillRect/>
          </a:stretch>
        </p:blipFill>
        <p:spPr>
          <a:xfrm>
            <a:off x="1796256" y="2940088"/>
            <a:ext cx="8596312" cy="1501767"/>
          </a:xfrm>
        </p:spPr>
      </p:pic>
    </p:spTree>
    <p:extLst>
      <p:ext uri="{BB962C8B-B14F-4D97-AF65-F5344CB8AC3E}">
        <p14:creationId xmlns:p14="http://schemas.microsoft.com/office/powerpoint/2010/main" val="24846120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altkreis">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TM04033919[[fn=Schaltkreis]]</Template>
  <TotalTime>0</TotalTime>
  <Words>238</Words>
  <Application>Microsoft Office PowerPoint</Application>
  <PresentationFormat>Breitbild</PresentationFormat>
  <Paragraphs>29</Paragraphs>
  <Slides>9</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5" baseType="lpstr">
      <vt:lpstr>Arial</vt:lpstr>
      <vt:lpstr>Calibri</vt:lpstr>
      <vt:lpstr>Trebuchet MS</vt:lpstr>
      <vt:lpstr>Tw Cen MT</vt:lpstr>
      <vt:lpstr>Schaltkreis</vt:lpstr>
      <vt:lpstr>Document</vt:lpstr>
      <vt:lpstr>Informationen zum Wahlpflichtfach ab Klasse 7 (WP1)</vt:lpstr>
      <vt:lpstr>Grundlagen </vt:lpstr>
      <vt:lpstr>Wahlentscheidung</vt:lpstr>
      <vt:lpstr>PowerPoint-Präsentation</vt:lpstr>
      <vt:lpstr>Wertigkeit des Wahlpflichtfaches</vt:lpstr>
      <vt:lpstr>Stundenplan</vt:lpstr>
      <vt:lpstr>PowerPoint-Präsentation</vt:lpstr>
      <vt:lpstr>Wichtiger Termin</vt:lpstr>
      <vt:lpstr>Wir wünschen viel erfolg mit dem neuen Unterrichtsfach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Swimmy</dc:title>
  <dc:creator>Nicole Schulze</dc:creator>
  <cp:lastModifiedBy>Nicole Schulze</cp:lastModifiedBy>
  <cp:revision>37</cp:revision>
  <cp:lastPrinted>2017-06-08T13:10:48Z</cp:lastPrinted>
  <dcterms:created xsi:type="dcterms:W3CDTF">2017-05-28T10:21:20Z</dcterms:created>
  <dcterms:modified xsi:type="dcterms:W3CDTF">2026-05-21T13:13:27Z</dcterms:modified>
</cp:coreProperties>
</file>